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346" r:id="rId2"/>
    <p:sldId id="256" r:id="rId3"/>
    <p:sldId id="257" r:id="rId4"/>
    <p:sldId id="351" r:id="rId5"/>
    <p:sldId id="415" r:id="rId6"/>
    <p:sldId id="349" r:id="rId7"/>
    <p:sldId id="354" r:id="rId8"/>
    <p:sldId id="350" r:id="rId9"/>
    <p:sldId id="258" r:id="rId10"/>
    <p:sldId id="337" r:id="rId11"/>
    <p:sldId id="348" r:id="rId12"/>
    <p:sldId id="338" r:id="rId13"/>
    <p:sldId id="356" r:id="rId14"/>
    <p:sldId id="377" r:id="rId15"/>
    <p:sldId id="355" r:id="rId16"/>
    <p:sldId id="357" r:id="rId17"/>
    <p:sldId id="358" r:id="rId18"/>
    <p:sldId id="410" r:id="rId19"/>
    <p:sldId id="263" r:id="rId20"/>
    <p:sldId id="359" r:id="rId21"/>
    <p:sldId id="266" r:id="rId22"/>
    <p:sldId id="360" r:id="rId23"/>
    <p:sldId id="361" r:id="rId24"/>
    <p:sldId id="362" r:id="rId25"/>
    <p:sldId id="270" r:id="rId26"/>
    <p:sldId id="363" r:id="rId27"/>
    <p:sldId id="365" r:id="rId28"/>
    <p:sldId id="367" r:id="rId29"/>
    <p:sldId id="366" r:id="rId30"/>
    <p:sldId id="272" r:id="rId31"/>
    <p:sldId id="368" r:id="rId32"/>
    <p:sldId id="369" r:id="rId33"/>
    <p:sldId id="371" r:id="rId34"/>
    <p:sldId id="375" r:id="rId35"/>
    <p:sldId id="370" r:id="rId36"/>
    <p:sldId id="416" r:id="rId37"/>
    <p:sldId id="417" r:id="rId38"/>
    <p:sldId id="418" r:id="rId39"/>
    <p:sldId id="419" r:id="rId40"/>
    <p:sldId id="376" r:id="rId41"/>
    <p:sldId id="281" r:id="rId42"/>
    <p:sldId id="379" r:id="rId43"/>
    <p:sldId id="384" r:id="rId44"/>
    <p:sldId id="385" r:id="rId45"/>
    <p:sldId id="378" r:id="rId46"/>
    <p:sldId id="420" r:id="rId47"/>
    <p:sldId id="421" r:id="rId48"/>
    <p:sldId id="282" r:id="rId49"/>
    <p:sldId id="283" r:id="rId50"/>
    <p:sldId id="388" r:id="rId51"/>
    <p:sldId id="422" r:id="rId52"/>
    <p:sldId id="387" r:id="rId53"/>
    <p:sldId id="389" r:id="rId54"/>
    <p:sldId id="403" r:id="rId55"/>
    <p:sldId id="404" r:id="rId56"/>
    <p:sldId id="405" r:id="rId57"/>
    <p:sldId id="390" r:id="rId58"/>
    <p:sldId id="414" r:id="rId59"/>
    <p:sldId id="395" r:id="rId60"/>
    <p:sldId id="396" r:id="rId61"/>
    <p:sldId id="397" r:id="rId62"/>
    <p:sldId id="398" r:id="rId63"/>
    <p:sldId id="399" r:id="rId64"/>
    <p:sldId id="400" r:id="rId65"/>
    <p:sldId id="401" r:id="rId66"/>
    <p:sldId id="407" r:id="rId67"/>
    <p:sldId id="409" r:id="rId68"/>
    <p:sldId id="391" r:id="rId69"/>
    <p:sldId id="411" r:id="rId70"/>
    <p:sldId id="392" r:id="rId71"/>
    <p:sldId id="412" r:id="rId72"/>
    <p:sldId id="393" r:id="rId73"/>
    <p:sldId id="413" r:id="rId74"/>
    <p:sldId id="394" r:id="rId75"/>
    <p:sldId id="408" r:id="rId7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FF00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15" autoAdjust="0"/>
    <p:restoredTop sz="90929"/>
  </p:normalViewPr>
  <p:slideViewPr>
    <p:cSldViewPr>
      <p:cViewPr varScale="1">
        <p:scale>
          <a:sx n="71" d="100"/>
          <a:sy n="71" d="100"/>
        </p:scale>
        <p:origin x="79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2.xml"/><Relationship Id="rId1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3C298-052F-45BC-BDF4-071C470049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9005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9B783-E69A-41A4-A1EE-EED7D8CB70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966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38689-647A-4CF2-B514-51A8EF68E8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7448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есто для изображения из Интернета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9AB3A-07E1-4866-8D8D-D213B121DB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185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F5E0D-3DED-4B8E-8F9F-286BB0BD98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935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E8B46-D6CB-41FE-B3B3-4E4D458E04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4580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EE5C2-A0BD-4D18-9B2F-7E795496E6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1478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EEC2E-24C0-491F-A73F-5B1149C362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4790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05C36-F119-40B1-B5E4-E206A03074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0076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1B6A5-15F7-447F-BBE1-45FC29AE94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4830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BF5F4-F701-4D3E-9C7F-21E5AC89A6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939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E12D4-A8E7-493C-9E8E-BDE7B1A35A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00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20A5EB-1AAA-4541-8177-492BF6F582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85775"/>
            <a:ext cx="8686800" cy="1009650"/>
          </a:xfrm>
        </p:spPr>
        <p:txBody>
          <a:bodyPr rtlCol="0">
            <a:normAutofit fontScale="90000"/>
          </a:bodyPr>
          <a:lstStyle/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56B5ED-6B60-A787-DD0A-5A7626D7EF71}"/>
              </a:ext>
            </a:extLst>
          </p:cNvPr>
          <p:cNvSpPr txBox="1"/>
          <p:nvPr/>
        </p:nvSpPr>
        <p:spPr>
          <a:xfrm>
            <a:off x="3917950" y="371475"/>
            <a:ext cx="700258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Federal State Budgetary Educational Institution of Higher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Orenburg State Medical University"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Russian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Federation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Ministry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5375" y="2721413"/>
            <a:ext cx="1015365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Lecture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«Liver 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diseases: </a:t>
            </a:r>
            <a:r>
              <a:rPr 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echinococcosis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alveococcosis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3" descr="Картинки по запросу логотип оргму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487363"/>
            <a:ext cx="208915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5321" y="4609120"/>
            <a:ext cx="100271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Department of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Faculty Surgery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Discipline: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Abdominal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surgery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Lecturer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Assistant professor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Candidate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 Medical Sciences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Solodov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Yurij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Yurievich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115889"/>
            <a:ext cx="11233150" cy="692150"/>
          </a:xfrm>
        </p:spPr>
        <p:txBody>
          <a:bodyPr/>
          <a:lstStyle/>
          <a:p>
            <a:pPr algn="ctr" rtl="0" eaLnBrk="1" hangingPunct="1"/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Morphology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cestode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7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48075" y="808038"/>
            <a:ext cx="462121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641350" y="3052763"/>
            <a:ext cx="10801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Pict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ure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Adult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echinococcus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ight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microscopy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hematoxylin-eosin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stain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9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3394075"/>
            <a:ext cx="8867775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Прямоугольник 8"/>
          <p:cNvSpPr>
            <a:spLocks noChangeArrowheads="1"/>
          </p:cNvSpPr>
          <p:nvPr/>
        </p:nvSpPr>
        <p:spPr bwMode="auto">
          <a:xfrm>
            <a:off x="630238" y="6059488"/>
            <a:ext cx="10928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Pict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ure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Adult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echinococcus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Echinococcosis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Surgery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Yu.L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Shevchenko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F.G.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Nazyrov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- M.: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Dynasty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Publishing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2016. - 288 p.).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19175" y="115888"/>
            <a:ext cx="10153650" cy="838200"/>
          </a:xfrm>
        </p:spPr>
        <p:txBody>
          <a:bodyPr/>
          <a:lstStyle/>
          <a:p>
            <a:pPr algn="ctr" eaLnBrk="1" hangingPunct="1"/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Morphology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eggs</a:t>
            </a:r>
            <a:r>
              <a:rPr lang="en-US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95325" y="1412776"/>
            <a:ext cx="10801350" cy="5445224"/>
          </a:xfrm>
        </p:spPr>
        <p:txBody>
          <a:bodyPr/>
          <a:lstStyle/>
          <a:p>
            <a:pPr marL="0" indent="538163" algn="l" rtl="0" eaLnBrk="1" hangingPunct="1">
              <a:buFont typeface="Arial" panose="020B0604020202020204" pitchFamily="34" charset="0"/>
              <a:buNone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eggs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parasite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spherical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30-50 µm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538163" algn="l" rtl="0" eaLnBrk="1" hangingPunct="1">
              <a:buFont typeface="Arial" panose="020B0604020202020204" pitchFamily="34" charset="0"/>
              <a:buNone/>
            </a:pP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Oncospheres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covered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shells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membranes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esistant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adverse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moist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soil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able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remain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viable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538163" algn="l" rtl="0" eaLnBrk="1" hangingPunct="1">
              <a:buFont typeface="Arial" panose="020B0604020202020204" pitchFamily="34" charset="0"/>
              <a:buAutoNum type="arabicParenR"/>
            </a:pP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weeks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30°C;</a:t>
            </a:r>
          </a:p>
          <a:p>
            <a:pPr marL="0" indent="538163" algn="l" rtl="0" eaLnBrk="1" hangingPunct="1">
              <a:buFont typeface="Arial" panose="020B0604020202020204" pitchFamily="34" charset="0"/>
              <a:buAutoNum type="arabicParenR"/>
            </a:pP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20°C;</a:t>
            </a:r>
          </a:p>
          <a:p>
            <a:pPr marL="0" indent="538163" algn="l" rtl="0" eaLnBrk="1" hangingPunct="1">
              <a:buFont typeface="Arial" panose="020B0604020202020204" pitchFamily="34" charset="0"/>
              <a:buAutoNum type="arabicParenR"/>
            </a:pP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6°C.</a:t>
            </a:r>
          </a:p>
          <a:p>
            <a:pPr marL="0" indent="538163" eaLnBrk="1" hangingPunct="1">
              <a:buNone/>
            </a:pP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sunlight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dry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Echinococcus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eggs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survive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short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19175" y="115888"/>
            <a:ext cx="10153650" cy="822325"/>
          </a:xfrm>
        </p:spPr>
        <p:txBody>
          <a:bodyPr/>
          <a:lstStyle/>
          <a:p>
            <a:pPr algn="ctr" eaLnBrk="1" hangingPunct="1"/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Morphology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eggs</a:t>
            </a:r>
            <a:r>
              <a:rPr lang="en-US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33475"/>
            <a:ext cx="5364163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1130300"/>
            <a:ext cx="5357813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Прямоугольник 5"/>
          <p:cNvSpPr>
            <a:spLocks noChangeArrowheads="1"/>
          </p:cNvSpPr>
          <p:nvPr/>
        </p:nvSpPr>
        <p:spPr bwMode="auto">
          <a:xfrm>
            <a:off x="730250" y="6021388"/>
            <a:ext cx="107299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Pict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ure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Rip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Echinococcus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eggs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microscopy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(Echinococcosis Surgery / </a:t>
            </a:r>
            <a:r>
              <a:rPr lang="en-US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Yu.L</a:t>
            </a:r>
            <a:r>
              <a:rPr lang="en-US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Shevchenko, F.G. </a:t>
            </a:r>
            <a:r>
              <a:rPr lang="en-US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Nazyrov</a:t>
            </a:r>
            <a:r>
              <a:rPr lang="en-US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- M.: Dynasty Publishing House, 2016. - 288 p.).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19175" y="115888"/>
            <a:ext cx="10153650" cy="865187"/>
          </a:xfrm>
        </p:spPr>
        <p:txBody>
          <a:bodyPr/>
          <a:lstStyle/>
          <a:p>
            <a:pPr algn="ctr" eaLnBrk="1" hangingPunct="1"/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Morphology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cyst</a:t>
            </a:r>
            <a:r>
              <a:rPr lang="en-US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95325" y="1196752"/>
            <a:ext cx="10801350" cy="5661248"/>
          </a:xfrm>
        </p:spPr>
        <p:txBody>
          <a:bodyPr/>
          <a:lstStyle/>
          <a:p>
            <a:pPr marL="0" indent="538163" algn="just" rtl="0" eaLnBrk="1" hangingPunct="1">
              <a:buFont typeface="Arial" panose="020B0604020202020204" pitchFamily="34" charset="0"/>
              <a:buNone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The wall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cyst consists of 2 membranes:</a:t>
            </a:r>
          </a:p>
          <a:p>
            <a:pPr marL="0" indent="538163" algn="just" rtl="0" eaLnBrk="1" hangingPunct="1">
              <a:buFont typeface="Arial" panose="020B0604020202020204" pitchFamily="34" charset="0"/>
              <a:buAutoNum type="arabicParenR"/>
              <a:defRPr/>
            </a:pPr>
            <a:r>
              <a:rPr lang="en-US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nternal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germinal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(embryonic);</a:t>
            </a:r>
          </a:p>
          <a:p>
            <a:pPr marL="0" indent="538163" algn="just" rtl="0" eaLnBrk="1" hangingPunct="1">
              <a:buFont typeface="Arial" panose="020B0604020202020204" pitchFamily="34" charset="0"/>
              <a:buAutoNum type="arabicParenR"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external –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cuticular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(chitinous).</a:t>
            </a:r>
          </a:p>
          <a:p>
            <a:pPr marL="0" indent="538163" algn="just" rtl="0" eaLnBrk="1" hangingPunct="1">
              <a:buFont typeface="Arial" panose="020B0604020202020204" pitchFamily="34" charset="0"/>
              <a:buNone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The germinal membrane is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carrier of all vital functions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parasite.</a:t>
            </a:r>
          </a:p>
          <a:p>
            <a:pPr marL="0" indent="538163" algn="just" rtl="0" eaLnBrk="1" hangingPunct="1">
              <a:buFont typeface="Arial" panose="020B0604020202020204" pitchFamily="34" charset="0"/>
              <a:buNone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Consists of syncytial epithelial layers and is divided into three zones:</a:t>
            </a:r>
          </a:p>
          <a:p>
            <a:pPr marL="514350" indent="-514350" algn="just" rtl="0" eaLnBrk="1" hangingPunct="1">
              <a:buFont typeface="+mj-lt"/>
              <a:buAutoNum type="arabicParenR"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cambial (parietal);</a:t>
            </a:r>
          </a:p>
          <a:p>
            <a:pPr marL="514350" indent="-514350" algn="just" rtl="0" eaLnBrk="1" hangingPunct="1">
              <a:buFont typeface="+mj-lt"/>
              <a:buAutoNum type="arabicParenR"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zone of calcareous bodies (middle);</a:t>
            </a:r>
          </a:p>
          <a:p>
            <a:pPr marL="514350" indent="-514350" algn="just" rtl="0" eaLnBrk="1" hangingPunct="1">
              <a:buFont typeface="+mj-lt"/>
              <a:buAutoNum type="arabicParenR"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zone of brood capsules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emerging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protoscole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young daughter cysts (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acephalocysts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514350" indent="-514350" algn="l" rtl="0" eaLnBrk="1" hangingPunct="1">
              <a:buFont typeface="+mj-lt"/>
              <a:buAutoNum type="arabicParenR"/>
              <a:defRPr/>
            </a:pP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95325" y="1124744"/>
            <a:ext cx="10801350" cy="5733256"/>
          </a:xfrm>
        </p:spPr>
        <p:txBody>
          <a:bodyPr/>
          <a:lstStyle/>
          <a:p>
            <a:pPr marL="0" indent="538163" algn="just" eaLnBrk="1" hangingPunct="1">
              <a:lnSpc>
                <a:spcPct val="100000"/>
              </a:lnSpc>
              <a:buNone/>
            </a:pP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single-chamber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echinococcus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phenomenon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endogenous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budding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typical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i.e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inside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maternal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cyst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child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blisters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acephalocysts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538163" algn="just" rtl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Acephalocysts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sensitive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chemotherapy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protoscole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presence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indicates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postoperative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recurrence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538163" algn="just" rtl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maternal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cyst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damaged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germinal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exogenous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cysts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protoscole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vad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chitinous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fibrous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capsule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538163" algn="just" rtl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Exogenous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cysts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rare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!!!</a:t>
            </a: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9175" y="115888"/>
            <a:ext cx="10153650" cy="865187"/>
          </a:xfrm>
        </p:spPr>
        <p:txBody>
          <a:bodyPr/>
          <a:lstStyle/>
          <a:p>
            <a:pPr algn="ctr" eaLnBrk="1" hangingPunct="1"/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Morphology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cyst</a:t>
            </a:r>
            <a:r>
              <a:rPr lang="en-US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95325" y="836713"/>
            <a:ext cx="10801350" cy="6021288"/>
          </a:xfrm>
        </p:spPr>
        <p:txBody>
          <a:bodyPr/>
          <a:lstStyle/>
          <a:p>
            <a:pPr marL="0" indent="538163" algn="just" rtl="0" eaLnBrk="1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Chitin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shell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polymer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mucopolysaccharide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chemically similar to insect chitin.</a:t>
            </a:r>
          </a:p>
          <a:p>
            <a:pPr marL="0" indent="538163" algn="just" rtl="0" eaLnBrk="1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Thickness is about 2 mm.</a:t>
            </a:r>
          </a:p>
          <a:p>
            <a:pPr marL="0" indent="538163" algn="just" rtl="0" eaLnBrk="1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Properties:</a:t>
            </a:r>
          </a:p>
          <a:p>
            <a:pPr algn="just" rtl="0" eaLnBrk="1" hangingPunct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provides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parasite with low molecular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nutrients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 eaLnBrk="1" hangingPunct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serves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to protect it from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effects of protective factors on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part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host.</a:t>
            </a:r>
          </a:p>
          <a:p>
            <a:pPr marL="0" indent="538163" algn="just" eaLnBrk="1" hangingPunct="1">
              <a:lnSpc>
                <a:spcPct val="100000"/>
              </a:lnSpc>
              <a:buNone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The cavity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echinococcal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cyst is filled with a liquid, which is a secretion product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germinal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membrane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It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contains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nutrients necessary for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parasite and its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I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n its pure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liquid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is very toxic to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organism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intermediate host.</a:t>
            </a:r>
          </a:p>
          <a:p>
            <a:pPr algn="l" rtl="0" eaLnBrk="1" hangingPunct="1">
              <a:buFont typeface="Wingdings" panose="05000000000000000000" pitchFamily="2" charset="2"/>
              <a:buChar char="Ø"/>
              <a:defRPr/>
            </a:pP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 eaLnBrk="1" hangingPunct="1">
              <a:buFont typeface="Arial" panose="020B0604020202020204" pitchFamily="34" charset="0"/>
              <a:buNone/>
              <a:defRPr/>
            </a:pP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19175" y="115888"/>
            <a:ext cx="10153650" cy="865187"/>
          </a:xfrm>
        </p:spPr>
        <p:txBody>
          <a:bodyPr/>
          <a:lstStyle/>
          <a:p>
            <a:pPr algn="ctr" eaLnBrk="1" hangingPunct="1"/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Morphology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cyst</a:t>
            </a:r>
            <a:r>
              <a:rPr lang="en-US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95325" y="1125538"/>
            <a:ext cx="10801275" cy="5732462"/>
          </a:xfrm>
        </p:spPr>
        <p:txBody>
          <a:bodyPr/>
          <a:lstStyle/>
          <a:p>
            <a:pPr marL="0" indent="538163" algn="just" eaLnBrk="1" hangingPunct="1">
              <a:lnSpc>
                <a:spcPct val="100000"/>
              </a:lnSpc>
              <a:buNone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Outside,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echinococcal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cyst is surrounded by a dense fibrous capsule (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pericyst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), formed as a result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protective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tissues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against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parasite.</a:t>
            </a:r>
          </a:p>
          <a:p>
            <a:pPr marL="0" indent="538163" algn="just" rtl="0" eaLnBrk="1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Fibrous capsule properties:</a:t>
            </a:r>
          </a:p>
          <a:p>
            <a:pPr marL="514350" indent="-514350" algn="just" rtl="0" eaLnBrk="1" hangingPunct="1">
              <a:lnSpc>
                <a:spcPct val="100000"/>
              </a:lnSpc>
              <a:buFont typeface="+mj-lt"/>
              <a:buAutoNum type="arabicParenR"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an obligatory element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echinococcal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cyst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without it there are no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echinococcal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cysts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 rtl="0" eaLnBrk="1" hangingPunct="1">
              <a:lnSpc>
                <a:spcPct val="100000"/>
              </a:lnSpc>
              <a:buFont typeface="+mj-lt"/>
              <a:buAutoNum type="arabicParenR"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ensures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viability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parasite, and its own structure depends on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stage of development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echinococcus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 rtl="0" eaLnBrk="1" hangingPunct="1">
              <a:lnSpc>
                <a:spcPct val="100000"/>
              </a:lnSpc>
              <a:buFont typeface="+mj-lt"/>
              <a:buAutoNum type="arabicParenR"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not an impenetrable barrier for parasite embryos, and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latter can develop both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itself and outside it,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tissue.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19175" y="115888"/>
            <a:ext cx="10153650" cy="865187"/>
          </a:xfrm>
        </p:spPr>
        <p:txBody>
          <a:bodyPr/>
          <a:lstStyle/>
          <a:p>
            <a:pPr algn="ctr" eaLnBrk="1" hangingPunct="1"/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Morphology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cyst</a:t>
            </a:r>
            <a:r>
              <a:rPr lang="en-US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0615" y="836712"/>
            <a:ext cx="7150769" cy="5184676"/>
          </a:xfrm>
        </p:spPr>
      </p:pic>
      <p:sp>
        <p:nvSpPr>
          <p:cNvPr id="18436" name="Прямоугольник 5"/>
          <p:cNvSpPr>
            <a:spLocks noChangeArrowheads="1"/>
          </p:cNvSpPr>
          <p:nvPr/>
        </p:nvSpPr>
        <p:spPr bwMode="auto">
          <a:xfrm>
            <a:off x="731838" y="6021388"/>
            <a:ext cx="10728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Pict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ure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echinococcal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cyst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thorax.com.ua/ru/drugie-zabolevaniya/4-3-ekhinokokkovye-porazheniya-ljogkikh-i-sredosteniya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9175" y="115889"/>
            <a:ext cx="10153650" cy="720824"/>
          </a:xfrm>
        </p:spPr>
        <p:txBody>
          <a:bodyPr/>
          <a:lstStyle/>
          <a:p>
            <a:pPr algn="ctr" eaLnBrk="1" hangingPunct="1"/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Morphology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cyst</a:t>
            </a:r>
            <a:r>
              <a:rPr lang="en-US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Прямоугольник 5"/>
          <p:cNvSpPr>
            <a:spLocks noChangeArrowheads="1"/>
          </p:cNvSpPr>
          <p:nvPr/>
        </p:nvSpPr>
        <p:spPr bwMode="auto">
          <a:xfrm>
            <a:off x="695325" y="5905500"/>
            <a:ext cx="108013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Pict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ure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acropreparation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cut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echinococcal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cyst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biliary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tract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pancreas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spleen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adrenal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glands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diseases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S.A.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Panfilov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M.: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Publishing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Binom 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», 2003</a:t>
            </a:r>
            <a:r>
              <a:rPr lang="en-US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- 215 p.).</a:t>
            </a:r>
          </a:p>
        </p:txBody>
      </p:sp>
      <p:pic>
        <p:nvPicPr>
          <p:cNvPr id="19460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765175"/>
            <a:ext cx="6634163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9175" y="115889"/>
            <a:ext cx="10153650" cy="720824"/>
          </a:xfrm>
        </p:spPr>
        <p:txBody>
          <a:bodyPr/>
          <a:lstStyle/>
          <a:p>
            <a:pPr algn="ctr" eaLnBrk="1" hangingPunct="1"/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Morphology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cyst</a:t>
            </a:r>
            <a:r>
              <a:rPr lang="en-US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82663" y="115889"/>
            <a:ext cx="10153650" cy="648816"/>
          </a:xfrm>
        </p:spPr>
        <p:txBody>
          <a:bodyPr/>
          <a:lstStyle/>
          <a:p>
            <a:pPr algn="ctr" rtl="0" eaLnBrk="1" hangingPunct="1"/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stages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echinococcal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cyst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95325" y="980728"/>
            <a:ext cx="10801350" cy="5543897"/>
          </a:xfrm>
        </p:spPr>
        <p:txBody>
          <a:bodyPr rtlCol="0">
            <a:normAutofit lnSpcReduction="10000"/>
          </a:bodyPr>
          <a:lstStyle/>
          <a:p>
            <a:pPr marL="0" indent="538163" algn="just" rtl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periods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vital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activity of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parasitic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cysts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 rtl="0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romanUcPeriod"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living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parasite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 –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cuticular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shell is well expressed, its structure is not changed, child blisters are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absent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Cyst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contains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clear liquid.</a:t>
            </a:r>
            <a:endParaRPr lang="en-US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 rtl="0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romanUcPeriod"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dead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parasite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»:</a:t>
            </a:r>
          </a:p>
          <a:p>
            <a:pPr marL="0" indent="0" algn="just" rtl="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arly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posthumous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characterized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appearance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cyst of child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blisters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Cuticular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shell retains its structure,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germinal layer can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peel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off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liquid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remains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transparent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dirty="0">
              <a:effectLst>
                <a:outerShdw blurRad="38100" dist="38100" dir="2700000" algn="tl">
                  <a:srgbClr val="000000"/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325" y="188913"/>
            <a:ext cx="10801350" cy="765175"/>
          </a:xfrm>
        </p:spPr>
        <p:txBody>
          <a:bodyPr anchor="ctr"/>
          <a:lstStyle/>
          <a:p>
            <a:pPr eaLnBrk="1" hangingPunct="1"/>
            <a:r>
              <a:rPr lang="ru-RU" altLang="ru-RU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Echinococcosis</a:t>
            </a:r>
            <a:r>
              <a:rPr lang="ru-RU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ru-RU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  <a:endParaRPr lang="ru-RU" altLang="ru-RU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5325" y="1052736"/>
            <a:ext cx="10801350" cy="5329014"/>
          </a:xfrm>
        </p:spPr>
        <p:txBody>
          <a:bodyPr/>
          <a:lstStyle/>
          <a:p>
            <a:pPr indent="538163" algn="just" rtl="0" eaLnBrk="1" hangingPunct="1">
              <a:lnSpc>
                <a:spcPct val="100000"/>
              </a:lnSpc>
              <a:defRPr/>
            </a:pP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Human echinococcosis is a chronic disease caused by damage to </a:t>
            </a:r>
            <a:r>
              <a:rPr lang="ru-RU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other organs and tissues by larvae of </a:t>
            </a:r>
            <a:r>
              <a:rPr lang="ru-RU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tapeworm echinococcus.</a:t>
            </a:r>
          </a:p>
          <a:p>
            <a:pPr indent="538163" algn="just" eaLnBrk="1" hangingPunct="1">
              <a:lnSpc>
                <a:spcPct val="100000"/>
              </a:lnSpc>
              <a:defRPr/>
            </a:pP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disease is caused by four varieties of </a:t>
            </a:r>
            <a:r>
              <a:rPr lang="ru-RU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larval </a:t>
            </a:r>
            <a:r>
              <a:rPr lang="ru-RU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cestodes of </a:t>
            </a:r>
            <a:r>
              <a:rPr lang="ru-RU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Taeniidae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r>
              <a:rPr lang="en-US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Cyclophyllidea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order:</a:t>
            </a:r>
            <a:endParaRPr lang="ru-RU" alt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 rtl="0" eaLnBrk="1" hangingPunct="1">
              <a:lnSpc>
                <a:spcPct val="100000"/>
              </a:lnSpc>
              <a:buFont typeface="+mj-lt"/>
              <a:buAutoNum type="arabicParenR"/>
              <a:defRPr/>
            </a:pPr>
            <a:r>
              <a:rPr lang="en-US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Echinococcus</a:t>
            </a:r>
            <a:r>
              <a:rPr lang="en-US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granulosus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Batsch</a:t>
            </a:r>
            <a:r>
              <a:rPr lang="en-US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1786)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14350" indent="-514350" algn="just" rtl="0" eaLnBrk="1" hangingPunct="1">
              <a:lnSpc>
                <a:spcPct val="100000"/>
              </a:lnSpc>
              <a:buFont typeface="+mj-lt"/>
              <a:buAutoNum type="arabicParenR"/>
              <a:defRPr/>
            </a:pPr>
            <a:r>
              <a:rPr lang="en-US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Echinococcus</a:t>
            </a:r>
            <a:r>
              <a:rPr lang="en-US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multilocularis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(R.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Leuckart</a:t>
            </a:r>
            <a:r>
              <a:rPr lang="en-US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1862);</a:t>
            </a:r>
            <a:endParaRPr lang="ru-RU" alt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 rtl="0" eaLnBrk="1" hangingPunct="1">
              <a:lnSpc>
                <a:spcPct val="100000"/>
              </a:lnSpc>
              <a:buFont typeface="+mj-lt"/>
              <a:buAutoNum type="arabicParenR"/>
              <a:defRPr/>
            </a:pPr>
            <a:r>
              <a:rPr lang="en-US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Echinococcus</a:t>
            </a:r>
            <a:r>
              <a:rPr lang="en-US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oligarthrus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(K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en-US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Diesing</a:t>
            </a:r>
            <a:r>
              <a:rPr lang="en-US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1863)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14350" indent="-514350" algn="just" rtl="0" eaLnBrk="1" hangingPunct="1">
              <a:lnSpc>
                <a:spcPct val="100000"/>
              </a:lnSpc>
              <a:buFont typeface="+mj-lt"/>
              <a:buAutoNum type="arabicParenR"/>
              <a:defRPr/>
            </a:pPr>
            <a:r>
              <a:rPr lang="en-US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Echinococcus</a:t>
            </a:r>
            <a:r>
              <a:rPr lang="en-US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vogeli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(R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Rausch,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Bernstein, 1972).</a:t>
            </a:r>
            <a:endParaRPr lang="ru-RU" alt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8163" algn="just" rtl="0" eaLnBrk="1" hangingPunct="1">
              <a:lnSpc>
                <a:spcPct val="100000"/>
              </a:lnSpc>
              <a:defRPr/>
            </a:pP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surgical practice, </a:t>
            </a:r>
            <a:r>
              <a:rPr lang="ru-RU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first two types of pathogen are most common.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95325" y="1196752"/>
            <a:ext cx="10801350" cy="5327873"/>
          </a:xfrm>
        </p:spPr>
        <p:txBody>
          <a:bodyPr rtlCol="0">
            <a:normAutofit/>
          </a:bodyPr>
          <a:lstStyle/>
          <a:p>
            <a:pPr marL="0" indent="0" algn="just" rtl="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ate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posthumous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characterized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destruction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cuticular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shells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degenerative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are observed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subsidiaries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cyst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The cystic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fluid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turns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putty-like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mass.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fibrous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capsule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calcifications appear.</a:t>
            </a:r>
          </a:p>
          <a:p>
            <a:pPr marL="631825" indent="-631825" algn="just" rtl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complicated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cyst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 –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characterized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cyst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suppuration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calcification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bre</a:t>
            </a:r>
            <a:r>
              <a:rPr lang="en-US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akouts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abdom</a:t>
            </a:r>
            <a:r>
              <a:rPr lang="en-US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inal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cavity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and 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organs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, into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pleural cavity,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bronch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bile ducts, etc.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82663" y="115889"/>
            <a:ext cx="10153650" cy="648816"/>
          </a:xfrm>
        </p:spPr>
        <p:txBody>
          <a:bodyPr/>
          <a:lstStyle/>
          <a:p>
            <a:pPr algn="ctr" rtl="0" eaLnBrk="1" hangingPunct="1"/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stages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echinococcal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cyst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19175" y="115888"/>
            <a:ext cx="10153650" cy="648816"/>
          </a:xfrm>
        </p:spPr>
        <p:txBody>
          <a:bodyPr/>
          <a:lstStyle/>
          <a:p>
            <a:pPr algn="ctr" rtl="0" eaLnBrk="1" hangingPunct="1"/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Echinococcosis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23888" y="908720"/>
            <a:ext cx="10872787" cy="5949280"/>
          </a:xfrm>
        </p:spPr>
        <p:txBody>
          <a:bodyPr rtlCol="0">
            <a:normAutofit/>
          </a:bodyPr>
          <a:lstStyle/>
          <a:p>
            <a:pPr marL="0" indent="0" algn="ctr" rtl="0" eaLnBrk="1" fontAlgn="auto" hangingPunct="1">
              <a:lnSpc>
                <a:spcPct val="7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principle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infection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 rtl="0" eaLnBrk="1" fontAlgn="auto" hangingPunct="1">
              <a:lnSpc>
                <a:spcPct val="7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rimary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echinococcosis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 rtl="0" eaLnBrk="1" fontAlgn="auto" hangingPunct="1">
              <a:lnSpc>
                <a:spcPct val="7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esidual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echinococcosis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14350" indent="-514350" algn="l" rtl="0" eaLnBrk="1" fontAlgn="auto" hangingPunct="1">
              <a:lnSpc>
                <a:spcPct val="7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ecurrent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echinococcosis.</a:t>
            </a:r>
          </a:p>
          <a:p>
            <a:pPr algn="ctr" rtl="0" eaLnBrk="1" fontAlgn="auto" hangingPunct="1">
              <a:lnSpc>
                <a:spcPct val="70000"/>
              </a:lnSpc>
              <a:spcAft>
                <a:spcPts val="0"/>
              </a:spcAft>
              <a:buFontTx/>
              <a:buNone/>
              <a:defRPr/>
            </a:pP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rtl="0" eaLnBrk="1" fontAlgn="auto" hangingPunct="1">
              <a:lnSpc>
                <a:spcPct val="7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According to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volume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parasitic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invasion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 rtl="0" eaLnBrk="1" fontAlgn="auto" hangingPunct="1">
              <a:lnSpc>
                <a:spcPct val="7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solitary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cyst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or tissue of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anatomical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14350" indent="-514350" algn="just" rtl="0" eaLnBrk="1" fontAlgn="auto" hangingPunct="1">
              <a:lnSpc>
                <a:spcPct val="7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ultiple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cysts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one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organs of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anatomical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 rtl="0" eaLnBrk="1" fontAlgn="auto" hangingPunct="1">
              <a:lnSpc>
                <a:spcPct val="7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ombined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cysts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organs and tissues of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anatomical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 rtl="0" eaLnBrk="1" fontAlgn="auto" hangingPunct="1">
              <a:lnSpc>
                <a:spcPct val="7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disseminated (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generalized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echinococcosis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pleural cavity,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abdominal cavities, etc.</a:t>
            </a: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ru-RU" alt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23888" y="1196975"/>
            <a:ext cx="10872787" cy="56610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lnSpc>
                <a:spcPct val="70000"/>
              </a:lnSpc>
              <a:spcAft>
                <a:spcPts val="0"/>
              </a:spcAft>
              <a:buNone/>
              <a:defRPr/>
            </a:pP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echinococcal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cysts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 algn="l" rtl="0" eaLnBrk="1" fontAlgn="auto" hangingPunct="1">
              <a:lnSpc>
                <a:spcPct val="7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mall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cysts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(less than 5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14350" indent="-514350" algn="l" rtl="0" eaLnBrk="1" fontAlgn="auto" hangingPunct="1">
              <a:lnSpc>
                <a:spcPct val="7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medium cysts (5-10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 rtl="0" eaLnBrk="1" fontAlgn="auto" hangingPunct="1">
              <a:lnSpc>
                <a:spcPct val="7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large cysts (more than 10 cm).</a:t>
            </a:r>
          </a:p>
          <a:p>
            <a:pPr marL="0" indent="0" algn="ctr" rtl="0" eaLnBrk="1" fontAlgn="auto" hangingPunct="1">
              <a:lnSpc>
                <a:spcPct val="70000"/>
              </a:lnSpc>
              <a:spcAft>
                <a:spcPts val="0"/>
              </a:spcAft>
              <a:buFontTx/>
              <a:buNone/>
              <a:defRPr/>
            </a:pP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rtl="0" eaLnBrk="1" fontAlgn="auto" hangingPunct="1">
              <a:lnSpc>
                <a:spcPct val="7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quantity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ru-RU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hambers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 rtl="0" eaLnBrk="1" fontAlgn="auto" hangingPunct="1">
              <a:lnSpc>
                <a:spcPct val="7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ingle-chamber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echinococcosis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 rtl="0" eaLnBrk="1" fontAlgn="auto" hangingPunct="1">
              <a:lnSpc>
                <a:spcPct val="7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multi-chamber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echinococcosis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 rtl="0" eaLnBrk="1" fontAlgn="auto" hangingPunct="1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rtl="0" eaLnBrk="1" fontAlgn="auto" hangingPunct="1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localization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liver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 rtl="0" eaLnBrk="1" fontAlgn="auto" hangingPunct="1">
              <a:lnSpc>
                <a:spcPct val="7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ub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capsular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echinococcosis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 rtl="0" eaLnBrk="1" fontAlgn="auto" hangingPunct="1">
              <a:lnSpc>
                <a:spcPct val="7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ub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phrenic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echinococcosis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 rtl="0" eaLnBrk="1" fontAlgn="auto" hangingPunct="1">
              <a:lnSpc>
                <a:spcPct val="7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entral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intraorganic) echinococcosis.</a:t>
            </a:r>
            <a:endParaRPr lang="ru-RU" altLang="ru-RU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19175" y="115888"/>
            <a:ext cx="10153650" cy="648816"/>
          </a:xfrm>
        </p:spPr>
        <p:txBody>
          <a:bodyPr/>
          <a:lstStyle/>
          <a:p>
            <a:pPr algn="ctr" rtl="0" eaLnBrk="1" hangingPunct="1"/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Echinococcosis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23888" y="764705"/>
            <a:ext cx="10872787" cy="6093296"/>
          </a:xfrm>
        </p:spPr>
        <p:txBody>
          <a:bodyPr rtlCol="0">
            <a:noAutofit/>
          </a:bodyPr>
          <a:lstStyle/>
          <a:p>
            <a:pPr marL="0" indent="0" algn="ctr" rtl="0" eaLnBrk="1" fontAlgn="auto" hangingPunct="1">
              <a:lnSpc>
                <a:spcPct val="125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According to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clinical course, </a:t>
            </a:r>
            <a:endParaRPr lang="en-US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rtl="0" eaLnBrk="1" fontAlgn="auto" hangingPunct="1">
              <a:lnSpc>
                <a:spcPct val="125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distinguished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stages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 algn="just" rtl="0" eaLnBrk="1" fontAlgn="auto" hangingPunct="1">
              <a:lnSpc>
                <a:spcPct val="125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latent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(early)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moment of infection to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appearance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signs of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disease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14350" indent="-514350" algn="just" rtl="0" eaLnBrk="1" fontAlgn="auto" hangingPunct="1">
              <a:lnSpc>
                <a:spcPct val="125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stage (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stage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formed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cysts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characterized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pronounced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manifestations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driven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parasite</a:t>
            </a:r>
          </a:p>
          <a:p>
            <a:pPr marL="514350" indent="-514350" algn="just" rtl="0" eaLnBrk="1" fontAlgn="auto" hangingPunct="1">
              <a:lnSpc>
                <a:spcPct val="125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complicated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(terminal)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a result of compression of organs and tissues, it is most pronounced after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death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parasite and suppuration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cyst.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19175" y="115888"/>
            <a:ext cx="10153650" cy="648816"/>
          </a:xfrm>
        </p:spPr>
        <p:txBody>
          <a:bodyPr/>
          <a:lstStyle/>
          <a:p>
            <a:pPr algn="ctr" rtl="0" eaLnBrk="1" hangingPunct="1"/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Echinococcosis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27125" y="115888"/>
            <a:ext cx="10153650" cy="811212"/>
          </a:xfrm>
        </p:spPr>
        <p:txBody>
          <a:bodyPr/>
          <a:lstStyle/>
          <a:p>
            <a:pPr algn="ctr" rtl="0" eaLnBrk="1" hangingPunct="1"/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Clinic</a:t>
            </a:r>
            <a:r>
              <a:rPr lang="en-US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liver echinococcosis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95325" y="1412875"/>
            <a:ext cx="10801350" cy="5111750"/>
          </a:xfrm>
        </p:spPr>
        <p:txBody>
          <a:bodyPr/>
          <a:lstStyle/>
          <a:p>
            <a:pPr marL="0" indent="538163" algn="just" rtl="0" eaLnBrk="1" hangingPunct="1">
              <a:lnSpc>
                <a:spcPct val="100000"/>
              </a:lnSpc>
              <a:buFontTx/>
              <a:buNone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Clinical manifestations vary depending on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stage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disease.</a:t>
            </a:r>
          </a:p>
          <a:p>
            <a:pPr marL="0" indent="0" algn="ctr" rtl="0" eaLnBrk="1" hangingPunct="1">
              <a:lnSpc>
                <a:spcPct val="100000"/>
              </a:lnSpc>
              <a:buFontTx/>
              <a:buNone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atent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stage:</a:t>
            </a:r>
          </a:p>
          <a:p>
            <a:pPr marL="514350" indent="-514350" algn="just" rtl="0" eaLnBrk="1" hangingPunct="1">
              <a:lnSpc>
                <a:spcPct val="100000"/>
              </a:lnSpc>
              <a:buFont typeface="+mj-lt"/>
              <a:buAutoNum type="arabicParenR"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no specific symptoms;</a:t>
            </a:r>
          </a:p>
          <a:p>
            <a:pPr marL="514350" indent="-514350" algn="just" rtl="0" eaLnBrk="1" hangingPunct="1">
              <a:lnSpc>
                <a:spcPct val="100000"/>
              </a:lnSpc>
              <a:buFont typeface="+mj-lt"/>
              <a:buAutoNum type="arabicParenR"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non-specific symptoms:</a:t>
            </a:r>
          </a:p>
          <a:p>
            <a:pPr marL="0" indent="0" algn="just" rtl="0" eaLnBrk="1" hangingPunct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anorexia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weight loss, weakness, diarrhea (as a result of chronic intoxication with parasite metabolic products);</a:t>
            </a:r>
          </a:p>
          <a:p>
            <a:pPr marL="0" indent="0" algn="just" rtl="0" eaLnBrk="1" hangingPunct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ecurrent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urticaria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pruritus (as a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sensitization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parasitic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fluid proteins).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95325" y="1052513"/>
            <a:ext cx="10801350" cy="5472112"/>
          </a:xfrm>
        </p:spPr>
        <p:txBody>
          <a:bodyPr/>
          <a:lstStyle/>
          <a:p>
            <a:pPr algn="ctr" rtl="0" eaLnBrk="1" hangingPunct="1">
              <a:lnSpc>
                <a:spcPct val="100000"/>
              </a:lnSpc>
              <a:buFontTx/>
              <a:buNone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Clinical stage:</a:t>
            </a:r>
          </a:p>
          <a:p>
            <a:pPr marL="0" indent="538163" algn="just" rtl="0" eaLnBrk="1" hangingPunct="1">
              <a:lnSpc>
                <a:spcPct val="100000"/>
              </a:lnSpc>
              <a:buFontTx/>
              <a:buNone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haracteristic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symptom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determined by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localization, size, multiplicity of invasion,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rate of cyst growth,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mechanical and toxic effects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parasite, as well as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reactivity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host organism.</a:t>
            </a:r>
          </a:p>
          <a:p>
            <a:pPr marL="0" indent="538163" algn="just" rtl="0" eaLnBrk="1" hangingPunct="1">
              <a:lnSpc>
                <a:spcPct val="100000"/>
              </a:lnSpc>
              <a:buFontTx/>
              <a:buNone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clinical stage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echinococcosis, 2 groups of syndromes can be distinguished:</a:t>
            </a:r>
          </a:p>
          <a:p>
            <a:pPr marL="514350" indent="-514350" algn="just" rtl="0" eaLnBrk="1" hangingPunct="1">
              <a:lnSpc>
                <a:spcPct val="100000"/>
              </a:lnSpc>
              <a:buFont typeface="+mj-lt"/>
              <a:buAutoNum type="arabicParenR"/>
              <a:defRPr/>
            </a:pP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to mechanical compression of organs or tissues due to cyst growth;</a:t>
            </a:r>
          </a:p>
          <a:p>
            <a:pPr marL="514350" indent="-514350" algn="just" rtl="0" eaLnBrk="1" hangingPunct="1">
              <a:lnSpc>
                <a:spcPct val="100000"/>
              </a:lnSpc>
              <a:buFont typeface="+mj-lt"/>
              <a:buAutoNum type="arabicParenR"/>
              <a:defRPr/>
            </a:pP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toxic-allergic influence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parasite.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27125" y="115888"/>
            <a:ext cx="10153650" cy="811212"/>
          </a:xfrm>
        </p:spPr>
        <p:txBody>
          <a:bodyPr/>
          <a:lstStyle/>
          <a:p>
            <a:pPr algn="ctr" rtl="0" eaLnBrk="1" hangingPunct="1"/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Clinic</a:t>
            </a:r>
            <a:r>
              <a:rPr lang="en-US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liver echinococcosis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50863" y="927100"/>
            <a:ext cx="11090275" cy="5597525"/>
          </a:xfrm>
        </p:spPr>
        <p:txBody>
          <a:bodyPr/>
          <a:lstStyle/>
          <a:p>
            <a:pPr marL="0" indent="538163" algn="just" rtl="0" eaLnBrk="1" hangingPunct="1">
              <a:buFontTx/>
              <a:buNone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Local manifestations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disease:</a:t>
            </a:r>
          </a:p>
          <a:p>
            <a:pPr marL="0" indent="538163" algn="just" rtl="0" eaLnBrk="1" hangingPunct="1">
              <a:buFont typeface="+mj-lt"/>
              <a:buAutoNum type="arabicParenR"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pain syndrome (80%) –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heaviness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dull and aching pain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right hypochondrium, epigastric region. When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cyst is localized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right lobe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pain syndrome may resemble cholecystitis or hepatic colic;</a:t>
            </a:r>
          </a:p>
          <a:p>
            <a:pPr marL="0" indent="538163" algn="just" rtl="0" eaLnBrk="1" hangingPunct="1">
              <a:buFont typeface="+mj-lt"/>
              <a:buAutoNum type="arabicParenR"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yspeptic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syndrome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localization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cyst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left lobe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heartburn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belching, vomiting.</a:t>
            </a:r>
          </a:p>
          <a:p>
            <a:pPr marL="0" indent="538163" algn="just" rtl="0" eaLnBrk="1" hangingPunct="1">
              <a:buFontTx/>
              <a:buNone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General syndromes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disease:</a:t>
            </a:r>
          </a:p>
          <a:p>
            <a:pPr marL="0" indent="538163" algn="just" rtl="0" eaLnBrk="1" hangingPunct="1">
              <a:buFont typeface="+mj-lt"/>
              <a:buAutoNum type="arabicParenR"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norexic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syndrome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lack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of appetite and weight loss;</a:t>
            </a:r>
          </a:p>
          <a:p>
            <a:pPr marL="0" indent="538163" algn="just" rtl="0" eaLnBrk="1" hangingPunct="1">
              <a:buFont typeface="+mj-lt"/>
              <a:buAutoNum type="arabicParenR"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yspeptic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syndrome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nausea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vomiting, diarrhea;</a:t>
            </a:r>
          </a:p>
          <a:p>
            <a:pPr marL="0" indent="538163" algn="just" rtl="0" eaLnBrk="1" hangingPunct="1">
              <a:buFont typeface="+mj-lt"/>
              <a:buAutoNum type="arabicParenR"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oxic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allergic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syndrome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febrile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and subfebrile temperature, chills, weakness, dizziness, allergic manifestations.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  <a:defRPr/>
            </a:pP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  <a:defRPr/>
            </a:pP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27125" y="115888"/>
            <a:ext cx="10153650" cy="811212"/>
          </a:xfrm>
        </p:spPr>
        <p:txBody>
          <a:bodyPr/>
          <a:lstStyle/>
          <a:p>
            <a:pPr algn="ctr" rtl="0" eaLnBrk="1" hangingPunct="1"/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Clinic</a:t>
            </a:r>
            <a:r>
              <a:rPr lang="en-US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liver echinococcosis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95325" y="981075"/>
            <a:ext cx="10801350" cy="5543550"/>
          </a:xfrm>
        </p:spPr>
        <p:txBody>
          <a:bodyPr/>
          <a:lstStyle/>
          <a:p>
            <a:pPr algn="ctr" rtl="0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Complicated stage:</a:t>
            </a:r>
          </a:p>
          <a:p>
            <a:pPr marL="0" indent="538163" algn="just" rtl="0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Complications can be divided into 2 groups (according to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classification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I.N.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Madaliev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571500" indent="-33338" algn="just" rtl="0" eaLnBrk="1" hangingPunct="1">
              <a:lnSpc>
                <a:spcPct val="80000"/>
              </a:lnSpc>
              <a:buFontTx/>
              <a:buAutoNum type="romanUcPeriod"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Acute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 rtl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death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parasite with suppuration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cyst and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formation of a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abscess;</a:t>
            </a:r>
          </a:p>
          <a:p>
            <a:pPr marL="0" indent="0" algn="just" rtl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2) rupture of an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echinococcal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cyst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breakthrough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contents into:</a:t>
            </a:r>
          </a:p>
          <a:p>
            <a:pPr marL="820738" indent="-457200" algn="just" rtl="0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free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abdominal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cavity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with the peritoneal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a board-shaped abdomen;</a:t>
            </a:r>
          </a:p>
          <a:p>
            <a:pPr marL="820738" indent="-457200" algn="just" rtl="0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pleural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cavity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formation of pleurisy and pleural empyema;</a:t>
            </a:r>
          </a:p>
          <a:p>
            <a:pPr marL="820738" indent="-457200" algn="just" rtl="0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pericardium (rarely) –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collapse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shock, rapid death;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127125" y="115888"/>
            <a:ext cx="10153650" cy="811212"/>
          </a:xfrm>
        </p:spPr>
        <p:txBody>
          <a:bodyPr/>
          <a:lstStyle/>
          <a:p>
            <a:pPr algn="ctr" rtl="0" eaLnBrk="1" hangingPunct="1"/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Clinic</a:t>
            </a:r>
            <a:r>
              <a:rPr lang="en-US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liver echinococcosis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95325" y="1125538"/>
            <a:ext cx="10801350" cy="5399087"/>
          </a:xfrm>
        </p:spPr>
        <p:txBody>
          <a:bodyPr/>
          <a:lstStyle/>
          <a:p>
            <a:pPr marL="901700" indent="-538163" algn="just" rtl="0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gallbladder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a blockage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cystic duct and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occurrence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acute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stoneless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cholecystitis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901700" indent="-538163"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e ducts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cholangitis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clinic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obstructive jaundice;</a:t>
            </a:r>
          </a:p>
          <a:p>
            <a:pPr marL="901700" indent="-538163" algn="just" rtl="0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retroperitoneal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formation of abscesses or phlegmon of retroperitoneal tissue.</a:t>
            </a:r>
          </a:p>
          <a:p>
            <a:pPr marL="0" indent="0" algn="just" rtl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) eosinophilic acute cholecystitis.</a:t>
            </a:r>
          </a:p>
          <a:p>
            <a:pPr marL="0" indent="0" algn="just" rtl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rtl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NB!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cyst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that will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rupture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cavity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will have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typical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icture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toxic-anaphylactic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shock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clinical manifestations.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upture 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of a cyst in the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pericardium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probability of death is close to 100%.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27125" y="115888"/>
            <a:ext cx="10153650" cy="811212"/>
          </a:xfrm>
        </p:spPr>
        <p:txBody>
          <a:bodyPr/>
          <a:lstStyle/>
          <a:p>
            <a:pPr algn="ctr" rtl="0" eaLnBrk="1" hangingPunct="1"/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Clinic</a:t>
            </a:r>
            <a:r>
              <a:rPr lang="en-US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liver echinococcosis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95325" y="927099"/>
            <a:ext cx="10801350" cy="5597525"/>
          </a:xfrm>
        </p:spPr>
        <p:txBody>
          <a:bodyPr/>
          <a:lstStyle/>
          <a:p>
            <a:pPr algn="ctr" rtl="0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Complicated stage:</a:t>
            </a:r>
          </a:p>
          <a:p>
            <a:pPr indent="309563" algn="just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Chronically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progressive:</a:t>
            </a:r>
          </a:p>
          <a:p>
            <a:pPr marL="0" indent="0" algn="just" rtl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1) General:</a:t>
            </a:r>
          </a:p>
          <a:p>
            <a:pPr marL="820738" indent="-457200" algn="just" rtl="0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obstructive jaundice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syndrome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compression of extra- and intrahepatic bile ducts;</a:t>
            </a:r>
          </a:p>
          <a:p>
            <a:pPr marL="820738" indent="-457200"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portal hypertension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syndrome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localization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gate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compression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portal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vein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branches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as a result of cirrhosis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820738" indent="-457200"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vena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cava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inferior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compression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syndrome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820738" indent="-457200" algn="just" rtl="0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toxic-allergic syndrome.</a:t>
            </a:r>
          </a:p>
          <a:p>
            <a:pPr marL="0" indent="0" algn="just" rtl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2) Local:</a:t>
            </a:r>
          </a:p>
          <a:p>
            <a:pPr marL="820738" indent="-457200" algn="just" rtl="0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cirrhosis and amyloidosis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(with manifestations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failure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27125" y="115888"/>
            <a:ext cx="10153650" cy="811212"/>
          </a:xfrm>
        </p:spPr>
        <p:txBody>
          <a:bodyPr/>
          <a:lstStyle/>
          <a:p>
            <a:pPr algn="ctr" rtl="0" eaLnBrk="1" hangingPunct="1"/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Clinic</a:t>
            </a:r>
            <a:r>
              <a:rPr lang="en-US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liver echinococcosis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144463"/>
            <a:ext cx="10801350" cy="763587"/>
          </a:xfrm>
        </p:spPr>
        <p:txBody>
          <a:bodyPr/>
          <a:lstStyle/>
          <a:p>
            <a:pPr algn="ctr" rtl="0" eaLnBrk="1" hangingPunct="1"/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Epidemiology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95325" y="908050"/>
            <a:ext cx="10801350" cy="5268913"/>
          </a:xfrm>
        </p:spPr>
        <p:txBody>
          <a:bodyPr/>
          <a:lstStyle/>
          <a:p>
            <a:pPr marL="0" indent="538163" algn="just" rtl="0" eaLnBrk="1" hangingPunct="1">
              <a:buFontTx/>
              <a:buNone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echinococcosis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Australia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Zealand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South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America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North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Africa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southern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538163" algn="just" eaLnBrk="1" hangingPunct="1">
              <a:buNone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Russia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echinococcosis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Orenburg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Saratov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Volgograd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regions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Chukot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 Autonomous Area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Karachay-Cherkess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Republic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Dagestan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Republic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Stavropol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Territory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538163" algn="just" rtl="0" eaLnBrk="1" hangingPunct="1">
              <a:buFont typeface="Arial" panose="020B0604020202020204" pitchFamily="34" charset="0"/>
              <a:buNone/>
            </a:pP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500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echinococcosis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registered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annually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Russian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Federation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538163" algn="just" rtl="0" eaLnBrk="1" hangingPunct="1">
              <a:buFont typeface="Arial" panose="020B0604020202020204" pitchFamily="34" charset="0"/>
              <a:buNone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sick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14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5%.</a:t>
            </a:r>
          </a:p>
          <a:p>
            <a:pPr marL="0" indent="538163" algn="just" rtl="0" eaLnBrk="1" hangingPunct="1">
              <a:buFont typeface="Arial" panose="020B0604020202020204" pitchFamily="34" charset="0"/>
              <a:buNone/>
            </a:pP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Mortality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echinococcosis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Russian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Federation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ranges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4%.</a:t>
            </a:r>
          </a:p>
        </p:txBody>
      </p:sp>
      <p:sp>
        <p:nvSpPr>
          <p:cNvPr id="4100" name="Прямоугольник 1"/>
          <p:cNvSpPr>
            <a:spLocks noChangeArrowheads="1"/>
          </p:cNvSpPr>
          <p:nvPr/>
        </p:nvSpPr>
        <p:spPr bwMode="auto">
          <a:xfrm>
            <a:off x="4079775" y="5805488"/>
            <a:ext cx="7416899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/>
              <a:t>(</a:t>
            </a:r>
            <a:r>
              <a:rPr lang="ru-RU" altLang="ru-RU" sz="1800" dirty="0" err="1"/>
              <a:t>Federal</a:t>
            </a:r>
            <a:r>
              <a:rPr lang="ru-RU" altLang="ru-RU" sz="1800" dirty="0"/>
              <a:t> </a:t>
            </a:r>
            <a:r>
              <a:rPr lang="ru-RU" altLang="ru-RU" sz="1800" dirty="0" err="1"/>
              <a:t>Service</a:t>
            </a:r>
            <a:r>
              <a:rPr lang="ru-RU" altLang="ru-RU" sz="1800" dirty="0"/>
              <a:t> </a:t>
            </a:r>
            <a:r>
              <a:rPr lang="ru-RU" altLang="ru-RU" sz="1800" dirty="0" err="1"/>
              <a:t>for</a:t>
            </a:r>
            <a:r>
              <a:rPr lang="ru-RU" altLang="ru-RU" sz="1800" dirty="0"/>
              <a:t> </a:t>
            </a:r>
            <a:r>
              <a:rPr lang="ru-RU" altLang="ru-RU" sz="1800" dirty="0" err="1"/>
              <a:t>Supervision</a:t>
            </a:r>
            <a:r>
              <a:rPr lang="ru-RU" altLang="ru-RU" sz="1800" dirty="0"/>
              <a:t> </a:t>
            </a:r>
            <a:r>
              <a:rPr lang="ru-RU" altLang="ru-RU" sz="1800" dirty="0" err="1"/>
              <a:t>of</a:t>
            </a:r>
            <a:r>
              <a:rPr lang="ru-RU" altLang="ru-RU" sz="1800" dirty="0"/>
              <a:t> </a:t>
            </a:r>
            <a:r>
              <a:rPr lang="ru-RU" altLang="ru-RU" sz="1800" dirty="0" err="1"/>
              <a:t>Consumer</a:t>
            </a:r>
            <a:r>
              <a:rPr lang="ru-RU" altLang="ru-RU" sz="1800" dirty="0"/>
              <a:t> </a:t>
            </a:r>
            <a:r>
              <a:rPr lang="ru-RU" altLang="ru-RU" sz="1800" dirty="0" err="1"/>
              <a:t>Rights</a:t>
            </a:r>
            <a:r>
              <a:rPr lang="ru-RU" altLang="ru-RU" sz="1800" dirty="0"/>
              <a:t> </a:t>
            </a:r>
            <a:r>
              <a:rPr lang="ru-RU" altLang="ru-RU" sz="1800" dirty="0" err="1"/>
              <a:t>Protection</a:t>
            </a:r>
            <a:r>
              <a:rPr lang="ru-RU" altLang="ru-RU" sz="1800" dirty="0"/>
              <a:t> </a:t>
            </a:r>
            <a:r>
              <a:rPr lang="ru-RU" altLang="ru-RU" sz="1800" dirty="0" err="1"/>
              <a:t>and</a:t>
            </a:r>
            <a:r>
              <a:rPr lang="ru-RU" altLang="ru-RU" sz="1800" dirty="0"/>
              <a:t> </a:t>
            </a:r>
            <a:r>
              <a:rPr lang="ru-RU" altLang="ru-RU" sz="1800" dirty="0" err="1"/>
              <a:t>Human</a:t>
            </a:r>
            <a:r>
              <a:rPr lang="ru-RU" altLang="ru-RU" sz="1800" dirty="0"/>
              <a:t> </a:t>
            </a:r>
            <a:r>
              <a:rPr lang="ru-RU" altLang="ru-RU" sz="1800" dirty="0" err="1"/>
              <a:t>Welfare</a:t>
            </a:r>
            <a:r>
              <a:rPr lang="ru-RU" altLang="ru-RU" sz="1800" dirty="0"/>
              <a:t> - </a:t>
            </a:r>
            <a:r>
              <a:rPr lang="ru-RU" altLang="ru-RU" sz="1800" dirty="0" err="1"/>
              <a:t>Document</a:t>
            </a:r>
            <a:r>
              <a:rPr lang="ru-RU" altLang="ru-RU" sz="1800" dirty="0"/>
              <a:t> </a:t>
            </a:r>
            <a:r>
              <a:rPr lang="ru-RU" altLang="ru-RU" sz="1800" dirty="0" err="1"/>
              <a:t>No</a:t>
            </a:r>
            <a:r>
              <a:rPr lang="ru-RU" altLang="ru-RU" sz="1800" dirty="0"/>
              <a:t>. 01/14780-13-32 "</a:t>
            </a:r>
            <a:r>
              <a:rPr lang="ru-RU" altLang="ru-RU" sz="1800" dirty="0" err="1"/>
              <a:t>On</a:t>
            </a:r>
            <a:r>
              <a:rPr lang="ru-RU" altLang="ru-RU" sz="1800" dirty="0"/>
              <a:t> </a:t>
            </a:r>
            <a:r>
              <a:rPr lang="ru-RU" altLang="ru-RU" sz="1800" dirty="0" err="1"/>
              <a:t>the</a:t>
            </a:r>
            <a:r>
              <a:rPr lang="ru-RU" altLang="ru-RU" sz="1800" dirty="0"/>
              <a:t> </a:t>
            </a:r>
            <a:r>
              <a:rPr lang="ru-RU" altLang="ru-RU" sz="1800" dirty="0" err="1"/>
              <a:t>incidence</a:t>
            </a:r>
            <a:r>
              <a:rPr lang="ru-RU" altLang="ru-RU" sz="1800" dirty="0"/>
              <a:t> </a:t>
            </a:r>
            <a:r>
              <a:rPr lang="ru-RU" altLang="ru-RU" sz="1800" dirty="0" err="1"/>
              <a:t>of</a:t>
            </a:r>
            <a:r>
              <a:rPr lang="ru-RU" altLang="ru-RU" sz="1800" dirty="0"/>
              <a:t> </a:t>
            </a:r>
            <a:r>
              <a:rPr lang="ru-RU" altLang="ru-RU" sz="1800" dirty="0" err="1"/>
              <a:t>echinococcosis</a:t>
            </a:r>
            <a:r>
              <a:rPr lang="ru-RU" altLang="ru-RU" sz="1800" dirty="0"/>
              <a:t> </a:t>
            </a:r>
            <a:r>
              <a:rPr lang="ru-RU" altLang="ru-RU" sz="1800" dirty="0" err="1"/>
              <a:t>and</a:t>
            </a:r>
            <a:r>
              <a:rPr lang="ru-RU" altLang="ru-RU" sz="1800" dirty="0"/>
              <a:t> </a:t>
            </a:r>
            <a:r>
              <a:rPr lang="ru-RU" altLang="ru-RU" sz="1800" dirty="0" err="1"/>
              <a:t>alveococcosis</a:t>
            </a:r>
            <a:r>
              <a:rPr lang="ru-RU" altLang="ru-RU" sz="1800" dirty="0"/>
              <a:t> </a:t>
            </a:r>
            <a:r>
              <a:rPr lang="ru-RU" altLang="ru-RU" sz="1800" dirty="0" err="1"/>
              <a:t>in</a:t>
            </a:r>
            <a:r>
              <a:rPr lang="ru-RU" altLang="ru-RU" sz="1800" dirty="0"/>
              <a:t> </a:t>
            </a:r>
            <a:r>
              <a:rPr lang="ru-RU" altLang="ru-RU" sz="1800" dirty="0" err="1"/>
              <a:t>the</a:t>
            </a:r>
            <a:r>
              <a:rPr lang="ru-RU" altLang="ru-RU" sz="1800" dirty="0"/>
              <a:t> </a:t>
            </a:r>
            <a:r>
              <a:rPr lang="ru-RU" altLang="ru-RU" sz="1800" dirty="0" err="1"/>
              <a:t>Russian</a:t>
            </a:r>
            <a:r>
              <a:rPr lang="ru-RU" altLang="ru-RU" sz="1800" dirty="0"/>
              <a:t> </a:t>
            </a:r>
            <a:r>
              <a:rPr lang="ru-RU" altLang="ru-RU" sz="1800" dirty="0" err="1"/>
              <a:t>Federation</a:t>
            </a:r>
            <a:r>
              <a:rPr lang="ru-RU" altLang="ru-RU" sz="1800" dirty="0"/>
              <a:t>", </a:t>
            </a:r>
            <a:r>
              <a:rPr lang="ru-RU" altLang="ru-RU" sz="1800" dirty="0" err="1"/>
              <a:t>posted</a:t>
            </a:r>
            <a:r>
              <a:rPr lang="ru-RU" altLang="ru-RU" sz="1800" dirty="0"/>
              <a:t> </a:t>
            </a:r>
            <a:r>
              <a:rPr lang="ru-RU" altLang="ru-RU" sz="1800" dirty="0" err="1"/>
              <a:t>on</a:t>
            </a:r>
            <a:r>
              <a:rPr lang="ru-RU" altLang="ru-RU" sz="1800" dirty="0"/>
              <a:t> </a:t>
            </a:r>
            <a:r>
              <a:rPr lang="ru-RU" altLang="ru-RU" sz="1800" dirty="0" err="1"/>
              <a:t>December</a:t>
            </a:r>
            <a:r>
              <a:rPr lang="ru-RU" altLang="ru-RU" sz="1800" dirty="0"/>
              <a:t> 24, 2013).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1225" y="115888"/>
            <a:ext cx="10514013" cy="693737"/>
          </a:xfrm>
        </p:spPr>
        <p:txBody>
          <a:bodyPr/>
          <a:lstStyle/>
          <a:p>
            <a:pPr algn="ctr" rtl="0" eaLnBrk="1" hangingPunct="1"/>
            <a:r>
              <a:rPr lang="ru-RU" altLang="ru-RU" b="1" smtClean="0">
                <a:latin typeface="Arial" panose="020B0604020202020204" pitchFamily="34" charset="0"/>
                <a:cs typeface="Arial" panose="020B0604020202020204" pitchFamily="34" charset="0"/>
              </a:rPr>
              <a:t>Diagnostics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95325" y="1143000"/>
            <a:ext cx="10801350" cy="5381625"/>
          </a:xfrm>
        </p:spPr>
        <p:txBody>
          <a:bodyPr rtlCol="0">
            <a:noAutofit/>
          </a:bodyPr>
          <a:lstStyle/>
          <a:p>
            <a:pPr marL="0" indent="0" algn="just" rtl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 rtl="0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analysis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complaints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 rtl="0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anamnesis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 rtl="0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 examination.</a:t>
            </a:r>
          </a:p>
          <a:p>
            <a:pPr marL="514350" indent="-514350" algn="just" rtl="0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arenR"/>
              <a:defRPr/>
            </a:pP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rtl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diagnostics:</a:t>
            </a:r>
          </a:p>
          <a:p>
            <a:pPr marL="0" indent="0" algn="just" rtl="0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detailed blood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eosinophilia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increase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ESR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rtl="0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biochemical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blood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assess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functional state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95325" y="1143000"/>
            <a:ext cx="10801350" cy="5381625"/>
          </a:xfrm>
        </p:spPr>
        <p:txBody>
          <a:bodyPr rtlCol="0">
            <a:noAutofit/>
          </a:bodyPr>
          <a:lstStyle/>
          <a:p>
            <a:pPr marL="0" indent="0" algn="just" rtl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erological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echinococcosis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20738" indent="-457200" algn="just" rtl="0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skin-allergic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Katsoni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0738" indent="-457200" algn="just" rtl="0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eaction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latex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agglutination (RLA)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V.I.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Zorikhina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820738" indent="-457200" algn="just" rtl="0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eaction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indirect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hemagglutination (RIHA)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A.P.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Stepankovskaya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820738" indent="-457200" algn="just" rtl="0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eaction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double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diffusion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gel (DDG)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A.I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Gusev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V.S.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Tsvetkov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820738" indent="-457200" algn="just" rtl="0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eaction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enzyme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immunoassay (RIFA)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V.I.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Zorikhina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Rectangle 2"/>
          <p:cNvSpPr txBox="1">
            <a:spLocks noChangeArrowheads="1"/>
          </p:cNvSpPr>
          <p:nvPr/>
        </p:nvSpPr>
        <p:spPr bwMode="auto">
          <a:xfrm>
            <a:off x="911225" y="115888"/>
            <a:ext cx="1051401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rtl="0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latin typeface="Arial" panose="020B0604020202020204" pitchFamily="34" charset="0"/>
                <a:cs typeface="Arial" panose="020B0604020202020204" pitchFamily="34" charset="0"/>
              </a:rPr>
              <a:t>Diagnostics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95325" y="1143000"/>
            <a:ext cx="10801350" cy="5381625"/>
          </a:xfrm>
        </p:spPr>
        <p:txBody>
          <a:bodyPr rtlCol="0">
            <a:noAutofit/>
          </a:bodyPr>
          <a:lstStyle/>
          <a:p>
            <a:pPr marL="0" indent="0" algn="l" rtl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III.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Instrumental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diagnostics:</a:t>
            </a:r>
          </a:p>
          <a:p>
            <a:pPr marL="514350" indent="-514350" algn="l" rtl="0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ultrasound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diagnostics;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 rtl="0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adiography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fluoroscopy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 rtl="0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 rtl="0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MRI-scan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 rtl="0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radioisotope research;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 rtl="0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selective angiography;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 rtl="0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laparoscopy.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5" name="Rectangle 2"/>
          <p:cNvSpPr txBox="1">
            <a:spLocks noChangeArrowheads="1"/>
          </p:cNvSpPr>
          <p:nvPr/>
        </p:nvSpPr>
        <p:spPr bwMode="auto">
          <a:xfrm>
            <a:off x="911225" y="115888"/>
            <a:ext cx="1051401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rtl="0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latin typeface="Arial" panose="020B0604020202020204" pitchFamily="34" charset="0"/>
                <a:cs typeface="Arial" panose="020B0604020202020204" pitchFamily="34" charset="0"/>
              </a:rPr>
              <a:t>Diagnostics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688" y="111125"/>
            <a:ext cx="10080625" cy="647700"/>
          </a:xfrm>
        </p:spPr>
        <p:txBody>
          <a:bodyPr/>
          <a:lstStyle/>
          <a:p>
            <a:pPr algn="ctr" rtl="0" eaLnBrk="1" hangingPunct="1"/>
            <a:r>
              <a:rPr lang="ru-RU" altLang="ru-RU" b="1" smtClean="0">
                <a:latin typeface="Arial" panose="020B0604020202020204" pitchFamily="34" charset="0"/>
                <a:cs typeface="Arial" panose="020B0604020202020204" pitchFamily="34" charset="0"/>
              </a:rPr>
              <a:t>Diagnostics</a:t>
            </a:r>
          </a:p>
        </p:txBody>
      </p:sp>
      <p:sp>
        <p:nvSpPr>
          <p:cNvPr id="34819" name="Прямоугольник 2"/>
          <p:cNvSpPr>
            <a:spLocks noChangeArrowheads="1"/>
          </p:cNvSpPr>
          <p:nvPr/>
        </p:nvSpPr>
        <p:spPr bwMode="auto">
          <a:xfrm>
            <a:off x="550863" y="6176963"/>
            <a:ext cx="11090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1800" dirty="0" smtClean="0">
                <a:latin typeface="PetersburgC-Bold"/>
              </a:rPr>
              <a:t>Pict</a:t>
            </a:r>
            <a:r>
              <a:rPr lang="ru-RU" altLang="ru-RU" sz="1800" dirty="0" err="1" smtClean="0">
                <a:latin typeface="PetersburgC-Bold"/>
              </a:rPr>
              <a:t>ure</a:t>
            </a:r>
            <a:r>
              <a:rPr lang="ru-RU" altLang="ru-RU" sz="1800" dirty="0" smtClean="0">
                <a:latin typeface="PetersburgC-Bold"/>
              </a:rPr>
              <a:t> 7</a:t>
            </a:r>
            <a:r>
              <a:rPr lang="en-US" altLang="ru-RU" sz="1800" dirty="0" smtClean="0">
                <a:latin typeface="PetersburgC-Bold"/>
              </a:rPr>
              <a:t>. 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Ultrasound </a:t>
            </a:r>
            <a:r>
              <a:rPr lang="en-US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diagnostics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K., 64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smtClean="0">
                <a:latin typeface="PetersburgC-Bold"/>
              </a:rPr>
              <a:t>Echinococcal </a:t>
            </a:r>
            <a:r>
              <a:rPr lang="en-US" altLang="ru-RU" sz="1800" dirty="0" smtClean="0">
                <a:latin typeface="PetersburgC-Bold"/>
              </a:rPr>
              <a:t>single</a:t>
            </a:r>
            <a:r>
              <a:rPr lang="ru-RU" altLang="ru-RU" sz="1800" dirty="0" smtClean="0">
                <a:latin typeface="PetersburgC-Bold"/>
              </a:rPr>
              <a:t>-</a:t>
            </a:r>
            <a:r>
              <a:rPr lang="en-US" altLang="ru-RU" sz="1800" dirty="0" smtClean="0">
                <a:latin typeface="PetersburgC-Bold"/>
              </a:rPr>
              <a:t>chamber</a:t>
            </a:r>
            <a:r>
              <a:rPr lang="ru-RU" altLang="ru-RU" sz="1800" dirty="0" smtClean="0">
                <a:latin typeface="PetersburgC-Bold"/>
              </a:rPr>
              <a:t> </a:t>
            </a:r>
            <a:r>
              <a:rPr lang="ru-RU" altLang="ru-RU" sz="1800" dirty="0" err="1" smtClean="0">
                <a:latin typeface="PetersburgC-Bold"/>
              </a:rPr>
              <a:t>cyst</a:t>
            </a:r>
            <a:r>
              <a:rPr lang="ru-RU" altLang="ru-RU" sz="1800" dirty="0" smtClean="0">
                <a:latin typeface="PetersburgC-Bold"/>
              </a:rPr>
              <a:t> </a:t>
            </a:r>
            <a:r>
              <a:rPr lang="ru-RU" altLang="ru-RU" sz="1800" dirty="0" err="1">
                <a:latin typeface="PetersburgC-Bold"/>
              </a:rPr>
              <a:t>of</a:t>
            </a:r>
            <a:r>
              <a:rPr lang="ru-RU" altLang="ru-RU" sz="1800" dirty="0">
                <a:latin typeface="PetersburgC-Bold"/>
              </a:rPr>
              <a:t> </a:t>
            </a:r>
            <a:r>
              <a:rPr lang="ru-RU" altLang="ru-RU" sz="1800" dirty="0" err="1">
                <a:latin typeface="PetersburgC-Bold"/>
              </a:rPr>
              <a:t>the</a:t>
            </a:r>
            <a:r>
              <a:rPr lang="ru-RU" altLang="ru-RU" sz="1800" dirty="0">
                <a:latin typeface="PetersburgC-Bold"/>
              </a:rPr>
              <a:t> </a:t>
            </a:r>
            <a:r>
              <a:rPr lang="ru-RU" altLang="ru-RU" sz="1800" dirty="0" err="1" smtClean="0">
                <a:latin typeface="PetersburgC-Bold"/>
              </a:rPr>
              <a:t>liver</a:t>
            </a:r>
            <a:r>
              <a:rPr lang="ru-RU" altLang="ru-RU" sz="1800" dirty="0" smtClean="0">
                <a:latin typeface="PetersburgC-Bold"/>
              </a:rPr>
              <a:t> </a:t>
            </a:r>
            <a:r>
              <a:rPr lang="ru-RU" altLang="ru-RU" sz="1800" dirty="0" err="1" smtClean="0">
                <a:latin typeface="PetersburgC-Bold"/>
              </a:rPr>
              <a:t>right</a:t>
            </a:r>
            <a:r>
              <a:rPr lang="ru-RU" altLang="ru-RU" sz="1800" dirty="0" smtClean="0">
                <a:latin typeface="PetersburgC-Bold"/>
              </a:rPr>
              <a:t> </a:t>
            </a:r>
            <a:r>
              <a:rPr lang="ru-RU" altLang="ru-RU" sz="1800" dirty="0" err="1">
                <a:latin typeface="PetersburgC-Bold"/>
              </a:rPr>
              <a:t>lobe</a:t>
            </a:r>
            <a:r>
              <a:rPr lang="ru-RU" altLang="ru-RU" sz="1800" dirty="0">
                <a:latin typeface="PetersburgC-Bold"/>
              </a:rPr>
              <a:t> </a:t>
            </a:r>
            <a:r>
              <a:rPr lang="ru-RU" altLang="ru-RU" sz="1800" dirty="0" smtClean="0">
                <a:latin typeface="PetersburgC-Bold"/>
              </a:rPr>
              <a:t>(</a:t>
            </a:r>
            <a:r>
              <a:rPr lang="ru-RU" altLang="ru-RU" sz="1800" dirty="0" err="1">
                <a:latin typeface="PetersburgC-Bold"/>
              </a:rPr>
              <a:t>photo</a:t>
            </a:r>
            <a:r>
              <a:rPr lang="ru-RU" altLang="ru-RU" sz="1800" dirty="0">
                <a:latin typeface="PetersburgC-Bold"/>
              </a:rPr>
              <a:t> </a:t>
            </a:r>
            <a:r>
              <a:rPr lang="ru-RU" altLang="ru-RU" sz="1800" dirty="0" err="1">
                <a:latin typeface="PetersburgC-Bold"/>
              </a:rPr>
              <a:t>of</a:t>
            </a:r>
            <a:r>
              <a:rPr lang="ru-RU" altLang="ru-RU" sz="1800" dirty="0">
                <a:latin typeface="PetersburgC-Bold"/>
              </a:rPr>
              <a:t> </a:t>
            </a:r>
            <a:r>
              <a:rPr lang="ru-RU" altLang="ru-RU" sz="1800" dirty="0" err="1">
                <a:latin typeface="PetersburgC-Bold"/>
              </a:rPr>
              <a:t>own</a:t>
            </a:r>
            <a:r>
              <a:rPr lang="ru-RU" altLang="ru-RU" sz="1800" dirty="0">
                <a:latin typeface="PetersburgC-Bold"/>
              </a:rPr>
              <a:t> </a:t>
            </a:r>
            <a:r>
              <a:rPr lang="ru-RU" altLang="ru-RU" sz="1800" dirty="0" err="1">
                <a:latin typeface="PetersburgC-Bold"/>
              </a:rPr>
              <a:t>observation</a:t>
            </a:r>
            <a:r>
              <a:rPr lang="ru-RU" altLang="ru-RU" sz="1800" dirty="0">
                <a:latin typeface="PetersburgC-Bold"/>
              </a:rPr>
              <a:t>).</a:t>
            </a:r>
            <a:endParaRPr lang="ru-RU" altLang="ru-RU" sz="1800" dirty="0"/>
          </a:p>
        </p:txBody>
      </p:sp>
      <p:pic>
        <p:nvPicPr>
          <p:cNvPr id="3482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758825"/>
            <a:ext cx="7177087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5448300" y="1819275"/>
            <a:ext cx="3168650" cy="295116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688" y="188913"/>
            <a:ext cx="10080625" cy="576262"/>
          </a:xfrm>
        </p:spPr>
        <p:txBody>
          <a:bodyPr/>
          <a:lstStyle/>
          <a:p>
            <a:pPr algn="ctr" rtl="0" eaLnBrk="1" hangingPunct="1"/>
            <a:r>
              <a:rPr lang="ru-RU" altLang="ru-RU" b="1" smtClean="0">
                <a:latin typeface="Arial" panose="020B0604020202020204" pitchFamily="34" charset="0"/>
                <a:cs typeface="Arial" panose="020B0604020202020204" pitchFamily="34" charset="0"/>
              </a:rPr>
              <a:t>Diagnostics</a:t>
            </a:r>
          </a:p>
        </p:txBody>
      </p:sp>
      <p:sp>
        <p:nvSpPr>
          <p:cNvPr id="35843" name="Прямоугольник 1"/>
          <p:cNvSpPr>
            <a:spLocks noChangeArrowheads="1"/>
          </p:cNvSpPr>
          <p:nvPr/>
        </p:nvSpPr>
        <p:spPr bwMode="auto">
          <a:xfrm>
            <a:off x="695325" y="5805488"/>
            <a:ext cx="108283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Picture 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Ultrasound diagnostics. </a:t>
            </a:r>
            <a:r>
              <a:rPr lang="en-US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Echinococcus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multilocular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cyst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biliary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tract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pancreas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spleen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adrenal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glands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diseases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S.A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Panfilov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– M.: </a:t>
            </a:r>
            <a:r>
              <a:rPr lang="en-US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Publishing House </a:t>
            </a:r>
            <a:r>
              <a:rPr lang="en-US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Binom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Knowledge Laboratory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2003. - 215 p.).</a:t>
            </a:r>
          </a:p>
        </p:txBody>
      </p:sp>
      <p:pic>
        <p:nvPicPr>
          <p:cNvPr id="35844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765175"/>
            <a:ext cx="63881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3503613" y="1441450"/>
            <a:ext cx="4608512" cy="40735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688" y="144463"/>
            <a:ext cx="10080625" cy="647700"/>
          </a:xfrm>
        </p:spPr>
        <p:txBody>
          <a:bodyPr/>
          <a:lstStyle/>
          <a:p>
            <a:pPr algn="ctr" rtl="0" eaLnBrk="1" hangingPunct="1"/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Diagnostics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86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792163"/>
            <a:ext cx="5975350" cy="523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Прямоугольник 2"/>
          <p:cNvSpPr>
            <a:spLocks noChangeArrowheads="1"/>
          </p:cNvSpPr>
          <p:nvPr/>
        </p:nvSpPr>
        <p:spPr bwMode="auto">
          <a:xfrm>
            <a:off x="695325" y="6075363"/>
            <a:ext cx="10872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1800" dirty="0" smtClean="0">
                <a:latin typeface="PetersburgC-Bold"/>
              </a:rPr>
              <a:t>Pict</a:t>
            </a:r>
            <a:r>
              <a:rPr lang="ru-RU" altLang="ru-RU" sz="1800" dirty="0" err="1" smtClean="0">
                <a:latin typeface="PetersburgC-Bold"/>
              </a:rPr>
              <a:t>ure</a:t>
            </a:r>
            <a:r>
              <a:rPr lang="ru-RU" altLang="ru-RU" sz="1800" dirty="0" smtClean="0">
                <a:latin typeface="PetersburgC-Bold"/>
              </a:rPr>
              <a:t> </a:t>
            </a:r>
            <a:r>
              <a:rPr lang="ru-RU" altLang="ru-RU" sz="1800" dirty="0">
                <a:latin typeface="PetersburgC-Bold"/>
              </a:rPr>
              <a:t>9. </a:t>
            </a:r>
            <a:r>
              <a:rPr lang="ru-RU" altLang="ru-RU" sz="1800" dirty="0" err="1">
                <a:latin typeface="PetersburgC-Bold"/>
              </a:rPr>
              <a:t>Abdominal</a:t>
            </a:r>
            <a:r>
              <a:rPr lang="ru-RU" altLang="ru-RU" sz="1800" dirty="0">
                <a:latin typeface="PetersburgC-Bold"/>
              </a:rPr>
              <a:t> </a:t>
            </a:r>
            <a:r>
              <a:rPr lang="en-US" altLang="ru-RU" sz="1800" dirty="0" smtClean="0">
                <a:latin typeface="PetersburgC-Bold"/>
              </a:rPr>
              <a:t>X</a:t>
            </a:r>
            <a:r>
              <a:rPr lang="ru-RU" altLang="ru-RU" sz="1800" dirty="0" smtClean="0">
                <a:latin typeface="PetersburgC-Bold"/>
              </a:rPr>
              <a:t>-</a:t>
            </a:r>
            <a:r>
              <a:rPr lang="ru-RU" altLang="ru-RU" sz="1800" dirty="0" err="1" smtClean="0">
                <a:latin typeface="PetersburgC-Bold"/>
              </a:rPr>
              <a:t>ray</a:t>
            </a:r>
            <a:r>
              <a:rPr lang="ru-RU" altLang="ru-RU" sz="1800" dirty="0" smtClean="0">
                <a:latin typeface="PetersburgC-Bold"/>
              </a:rPr>
              <a:t>.</a:t>
            </a:r>
            <a:r>
              <a:rPr lang="en-US" altLang="ru-RU" sz="1800" dirty="0" smtClean="0">
                <a:latin typeface="PetersburgC-Bold"/>
              </a:rPr>
              <a:t> </a:t>
            </a:r>
            <a:r>
              <a:rPr lang="ru-RU" altLang="ru-RU" sz="1800" dirty="0" smtClean="0">
                <a:latin typeface="PetersburgC"/>
              </a:rPr>
              <a:t>Echinococcal </a:t>
            </a:r>
            <a:r>
              <a:rPr lang="ru-RU" altLang="ru-RU" sz="1800" dirty="0" err="1">
                <a:latin typeface="PetersburgC"/>
              </a:rPr>
              <a:t>cyst</a:t>
            </a:r>
            <a:r>
              <a:rPr lang="ru-RU" altLang="ru-RU" sz="1800" dirty="0">
                <a:latin typeface="PetersburgC"/>
              </a:rPr>
              <a:t> </a:t>
            </a:r>
            <a:r>
              <a:rPr lang="ru-RU" altLang="ru-RU" sz="1800" dirty="0" err="1">
                <a:latin typeface="PetersburgC"/>
              </a:rPr>
              <a:t>of</a:t>
            </a:r>
            <a:r>
              <a:rPr lang="ru-RU" altLang="ru-RU" sz="1800" dirty="0">
                <a:latin typeface="PetersburgC"/>
              </a:rPr>
              <a:t> </a:t>
            </a:r>
            <a:r>
              <a:rPr lang="ru-RU" altLang="ru-RU" sz="1800" dirty="0" err="1">
                <a:latin typeface="PetersburgC"/>
              </a:rPr>
              <a:t>the</a:t>
            </a:r>
            <a:r>
              <a:rPr lang="ru-RU" altLang="ru-RU" sz="1800" dirty="0">
                <a:latin typeface="PetersburgC"/>
              </a:rPr>
              <a:t> </a:t>
            </a:r>
            <a:r>
              <a:rPr lang="ru-RU" altLang="ru-RU" sz="1800" dirty="0" err="1" smtClean="0">
                <a:latin typeface="PetersburgC"/>
              </a:rPr>
              <a:t>liver</a:t>
            </a:r>
            <a:r>
              <a:rPr lang="en-US" altLang="ru-RU" sz="1800" dirty="0" smtClean="0">
                <a:latin typeface="PetersburgC"/>
              </a:rPr>
              <a:t> </a:t>
            </a:r>
            <a:r>
              <a:rPr lang="ru-RU" altLang="ru-RU" sz="1800" dirty="0" err="1" smtClean="0">
                <a:latin typeface="PetersburgC"/>
              </a:rPr>
              <a:t>right</a:t>
            </a:r>
            <a:r>
              <a:rPr lang="ru-RU" altLang="ru-RU" sz="1800" dirty="0" smtClean="0">
                <a:latin typeface="PetersburgC"/>
              </a:rPr>
              <a:t> </a:t>
            </a:r>
            <a:r>
              <a:rPr lang="ru-RU" altLang="ru-RU" sz="1800" dirty="0" err="1" smtClean="0">
                <a:latin typeface="PetersburgC"/>
              </a:rPr>
              <a:t>lobe</a:t>
            </a:r>
            <a:r>
              <a:rPr lang="ru-RU" altLang="ru-RU" sz="1800" dirty="0" smtClean="0">
                <a:latin typeface="PetersburgC"/>
              </a:rPr>
              <a:t> 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Echinococcosis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urgery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Yu.L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Shevchenko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F.G.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Nazyrov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- M.: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Dynasty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Publishing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2016. - 288 p.).</a:t>
            </a:r>
          </a:p>
        </p:txBody>
      </p:sp>
      <p:sp>
        <p:nvSpPr>
          <p:cNvPr id="4" name="Овал 3"/>
          <p:cNvSpPr/>
          <p:nvPr/>
        </p:nvSpPr>
        <p:spPr>
          <a:xfrm>
            <a:off x="3575050" y="2165350"/>
            <a:ext cx="3024188" cy="29527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Прямоугольник 2"/>
          <p:cNvSpPr>
            <a:spLocks noChangeArrowheads="1"/>
          </p:cNvSpPr>
          <p:nvPr/>
        </p:nvSpPr>
        <p:spPr bwMode="auto">
          <a:xfrm>
            <a:off x="767408" y="6211669"/>
            <a:ext cx="106571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 smtClean="0">
                <a:latin typeface="PetersburgC-Bold"/>
              </a:rPr>
              <a:t>Picture </a:t>
            </a:r>
            <a:r>
              <a:rPr lang="en-US" altLang="ru-RU" sz="1800" dirty="0">
                <a:latin typeface="PetersburgC-Bold"/>
              </a:rPr>
              <a:t>10. Computed tomography (axial section). </a:t>
            </a:r>
            <a:r>
              <a:rPr lang="en-US" altLang="ru-RU" sz="1800" dirty="0" smtClean="0">
                <a:latin typeface="PetersburgC-Bold"/>
              </a:rPr>
              <a:t>Echinococcal </a:t>
            </a:r>
            <a:r>
              <a:rPr lang="en-US" altLang="ru-RU" sz="1800" dirty="0">
                <a:latin typeface="PetersburgC-Bold"/>
              </a:rPr>
              <a:t>single-chamber cyst of the liver right lobe (photo of own observation).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2" b="7272"/>
          <a:stretch/>
        </p:blipFill>
        <p:spPr>
          <a:xfrm>
            <a:off x="2531604" y="816906"/>
            <a:ext cx="7128792" cy="5394763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3791744" y="2924944"/>
            <a:ext cx="2087885" cy="19446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688" y="144463"/>
            <a:ext cx="10080625" cy="647700"/>
          </a:xfrm>
        </p:spPr>
        <p:txBody>
          <a:bodyPr/>
          <a:lstStyle/>
          <a:p>
            <a:pPr algn="ctr" rtl="0" eaLnBrk="1" hangingPunct="1"/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Diagnostics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83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Прямоугольник 2"/>
          <p:cNvSpPr>
            <a:spLocks noChangeArrowheads="1"/>
          </p:cNvSpPr>
          <p:nvPr/>
        </p:nvSpPr>
        <p:spPr bwMode="auto">
          <a:xfrm>
            <a:off x="767408" y="6211669"/>
            <a:ext cx="106571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 smtClean="0">
                <a:latin typeface="PetersburgC-Bold"/>
              </a:rPr>
              <a:t>Picture </a:t>
            </a:r>
            <a:r>
              <a:rPr lang="en-US" altLang="ru-RU" sz="1800" dirty="0">
                <a:latin typeface="PetersburgC-Bold"/>
              </a:rPr>
              <a:t>11. Computed tomography (sagittal section). Echinococcal single-chamber cyst of the liver right lobe (photo of own observation).</a:t>
            </a:r>
          </a:p>
        </p:txBody>
      </p:sp>
      <p:sp>
        <p:nvSpPr>
          <p:cNvPr id="4" name="Овал 3"/>
          <p:cNvSpPr/>
          <p:nvPr/>
        </p:nvSpPr>
        <p:spPr>
          <a:xfrm>
            <a:off x="3791744" y="2924944"/>
            <a:ext cx="2087885" cy="19446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792163"/>
            <a:ext cx="5904656" cy="5482894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688" y="144463"/>
            <a:ext cx="10080625" cy="647700"/>
          </a:xfrm>
        </p:spPr>
        <p:txBody>
          <a:bodyPr/>
          <a:lstStyle/>
          <a:p>
            <a:pPr algn="ctr" rtl="0" eaLnBrk="1" hangingPunct="1"/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Diagnostics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7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2"/>
          <p:cNvSpPr>
            <a:spLocks noChangeArrowheads="1"/>
          </p:cNvSpPr>
          <p:nvPr/>
        </p:nvSpPr>
        <p:spPr bwMode="auto">
          <a:xfrm>
            <a:off x="659606" y="6200545"/>
            <a:ext cx="108727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 smtClean="0">
                <a:latin typeface="PetersburgC-Bold"/>
              </a:rPr>
              <a:t>Picture </a:t>
            </a:r>
            <a:r>
              <a:rPr lang="en-US" altLang="ru-RU" sz="1800" dirty="0">
                <a:latin typeface="PetersburgC-Bold"/>
              </a:rPr>
              <a:t>12. Magnetic resonance imaging (axial section). Echinococcal single-chamber cyst of the liver right lobe (photo of own observation).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792163"/>
            <a:ext cx="7272808" cy="5454606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3359696" y="4221088"/>
            <a:ext cx="1511821" cy="15126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688" y="144463"/>
            <a:ext cx="10080625" cy="647700"/>
          </a:xfrm>
        </p:spPr>
        <p:txBody>
          <a:bodyPr/>
          <a:lstStyle/>
          <a:p>
            <a:pPr algn="ctr" rtl="0" eaLnBrk="1" hangingPunct="1"/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Diagnostics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07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Прямоугольник 2"/>
          <p:cNvSpPr>
            <a:spLocks noChangeArrowheads="1"/>
          </p:cNvSpPr>
          <p:nvPr/>
        </p:nvSpPr>
        <p:spPr bwMode="auto">
          <a:xfrm>
            <a:off x="695401" y="6383338"/>
            <a:ext cx="10801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Picture </a:t>
            </a:r>
            <a:r>
              <a:rPr lang="en-US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13. Laparoscopic visualization of an </a:t>
            </a:r>
            <a:r>
              <a:rPr lang="en-US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echinococcal</a:t>
            </a:r>
            <a:r>
              <a:rPr lang="en-US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cyst (photo of our own observation).</a:t>
            </a:r>
            <a:endParaRPr lang="ru-RU" alt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2" y="707752"/>
            <a:ext cx="10058400" cy="5675586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688" y="144463"/>
            <a:ext cx="10080625" cy="647700"/>
          </a:xfrm>
        </p:spPr>
        <p:txBody>
          <a:bodyPr/>
          <a:lstStyle/>
          <a:p>
            <a:pPr algn="ctr" rtl="0" eaLnBrk="1" hangingPunct="1"/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Diagnostics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15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115889"/>
            <a:ext cx="10801350" cy="720823"/>
          </a:xfrm>
        </p:spPr>
        <p:txBody>
          <a:bodyPr/>
          <a:lstStyle/>
          <a:p>
            <a:pPr algn="ctr" rtl="0" eaLnBrk="1" hangingPunct="1"/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5325" y="1125538"/>
            <a:ext cx="10801350" cy="5472112"/>
          </a:xfrm>
        </p:spPr>
        <p:txBody>
          <a:bodyPr rtlCol="0">
            <a:normAutofit/>
          </a:bodyPr>
          <a:lstStyle/>
          <a:p>
            <a:pPr marL="0" indent="538163" algn="just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Vital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parasite has 2 stages:</a:t>
            </a:r>
          </a:p>
          <a:p>
            <a:pPr algn="just" rtl="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larval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stage;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mature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parasite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cestode).</a:t>
            </a:r>
          </a:p>
          <a:p>
            <a:pPr marL="0" indent="538163" algn="just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ransformation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mature parasite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takes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hosts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 rtl="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intermediate;</a:t>
            </a:r>
          </a:p>
          <a:p>
            <a:pPr algn="just" rtl="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(main).</a:t>
            </a:r>
          </a:p>
          <a:p>
            <a:pPr marL="0" indent="631825" algn="just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Adult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worm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dwell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intestine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other members of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cani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538163" algn="just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Parasite eggs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released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feces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external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22363" y="115888"/>
            <a:ext cx="10369550" cy="720725"/>
          </a:xfrm>
        </p:spPr>
        <p:txBody>
          <a:bodyPr/>
          <a:lstStyle/>
          <a:p>
            <a:pPr algn="ctr" rtl="0" eaLnBrk="1" hangingPunct="1"/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Differential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iagnosis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1196975"/>
            <a:ext cx="10658475" cy="5327650"/>
          </a:xfrm>
        </p:spPr>
        <p:txBody>
          <a:bodyPr/>
          <a:lstStyle/>
          <a:p>
            <a:pPr marL="0" indent="538163" algn="just" rtl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Differential diagnosis of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echinococcal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cysts is carried out with such focal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formations as:</a:t>
            </a:r>
          </a:p>
          <a:p>
            <a:pPr algn="just" rtl="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non-parasitic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cysts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 rtl="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olycystic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 rtl="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abscesses;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biliary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hamartoma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hemangioma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 rtl="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hepatocellular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adenoma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liver.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538163" algn="just" rtl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It is also necessary to differentiate with another form of parasitic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invasion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alveolar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echinococcosis.</a:t>
            </a:r>
          </a:p>
          <a:p>
            <a:pPr algn="l" rtl="0">
              <a:defRPr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defRPr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688" y="115889"/>
            <a:ext cx="10153650" cy="576808"/>
          </a:xfrm>
        </p:spPr>
        <p:txBody>
          <a:bodyPr/>
          <a:lstStyle/>
          <a:p>
            <a:pPr algn="ctr" rtl="0" eaLnBrk="1" hangingPunct="1"/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Conservative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23888" y="836712"/>
            <a:ext cx="11017250" cy="6021288"/>
          </a:xfrm>
        </p:spPr>
        <p:txBody>
          <a:bodyPr rtlCol="0">
            <a:normAutofit/>
          </a:bodyPr>
          <a:lstStyle/>
          <a:p>
            <a:pPr marL="0" indent="538163" algn="just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Conservative treatment is reduced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chemotherap</a:t>
            </a:r>
            <a:r>
              <a:rPr lang="en-US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eutic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drugs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aimed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parasite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killing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538163" algn="just" rtl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Appl</a:t>
            </a:r>
            <a:r>
              <a:rPr lang="en-US" altLang="ru-R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ied</a:t>
            </a:r>
            <a:r>
              <a:rPr lang="en-US" alt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mebendazole</a:t>
            </a:r>
            <a:r>
              <a:rPr lang="ru-RU" alt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Vermox</a:t>
            </a:r>
            <a:r>
              <a:rPr lang="ru-RU" alt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altLang="ru-R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alt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albendazole</a:t>
            </a:r>
            <a:r>
              <a:rPr lang="en-US" alt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Zentel</a:t>
            </a:r>
            <a:r>
              <a:rPr lang="ru-RU" alt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It </a:t>
            </a:r>
            <a:r>
              <a:rPr lang="ru-RU" altLang="ru-R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cause</a:t>
            </a:r>
            <a:r>
              <a:rPr lang="ru-RU" alt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irreversible</a:t>
            </a:r>
            <a:r>
              <a:rPr lang="en-US" alt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morphological</a:t>
            </a:r>
            <a:r>
              <a:rPr lang="ru-RU" alt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ru-RU" alt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alt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cuticular</a:t>
            </a:r>
            <a:r>
              <a:rPr lang="ru-RU" alt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shell</a:t>
            </a:r>
            <a:r>
              <a:rPr lang="ru-RU" alt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rejection </a:t>
            </a:r>
            <a:r>
              <a:rPr lang="ru-RU" alt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ru-RU" altLang="ru-RU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germ</a:t>
            </a:r>
            <a:r>
              <a:rPr lang="en-US" altLang="ru-R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inative</a:t>
            </a:r>
            <a:r>
              <a:rPr lang="ru-RU" alt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layer with its subsequent degeneration.</a:t>
            </a:r>
            <a:endParaRPr lang="ru-RU" altLang="ru-RU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538163" algn="just" rtl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Main indications:</a:t>
            </a:r>
          </a:p>
          <a:p>
            <a:pPr marL="538163" indent="-538163" algn="just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altLang="ru-R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ntraoperative</a:t>
            </a:r>
            <a:r>
              <a:rPr lang="en-US" alt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en-US" alt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ru-RU" altLang="ru-R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ru-RU" alt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ru-RU" alt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cysts</a:t>
            </a:r>
            <a:r>
              <a:rPr lang="en-US" alt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dissemination</a:t>
            </a:r>
            <a:r>
              <a:rPr lang="en-US" alt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the abdominal cavity </a:t>
            </a:r>
            <a:r>
              <a:rPr lang="ru-RU" alt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ru-RU" alt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intraabdominal</a:t>
            </a:r>
            <a:r>
              <a:rPr lang="ru-RU" alt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rupture</a:t>
            </a:r>
            <a:r>
              <a:rPr lang="en-US" alt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echinococcal</a:t>
            </a:r>
            <a:r>
              <a:rPr lang="en-US" alt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cysts</a:t>
            </a:r>
            <a:r>
              <a:rPr lang="ru-RU" alt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538163" indent="-538163" algn="just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altLang="ru-R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revention</a:t>
            </a:r>
            <a:r>
              <a:rPr lang="en-US" alt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ru-RU" altLang="ru-R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lang="en-US" alt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relapse</a:t>
            </a:r>
            <a:r>
              <a:rPr lang="ru-RU" alt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ru-RU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538163" algn="just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alt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altLang="ru-R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hemotherapy</a:t>
            </a:r>
            <a:r>
              <a:rPr lang="en-US" alt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is appointed</a:t>
            </a:r>
            <a:r>
              <a:rPr lang="ru-RU" alt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immediately</a:t>
            </a:r>
            <a:r>
              <a:rPr lang="ru-RU" alt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after </a:t>
            </a:r>
            <a:r>
              <a:rPr lang="ru-RU" altLang="ru-R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surgery</a:t>
            </a:r>
            <a:r>
              <a:rPr lang="en-US" alt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alt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continue</a:t>
            </a:r>
            <a:r>
              <a:rPr lang="en-US" alt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alt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after </a:t>
            </a:r>
            <a:r>
              <a:rPr lang="ru-RU" altLang="ru-R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ru-RU" alt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discharg</a:t>
            </a:r>
            <a:r>
              <a:rPr lang="en-US" altLang="ru-R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alt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n-US" alt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surgical</a:t>
            </a:r>
            <a:r>
              <a:rPr lang="en-US" alt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ru-RU" alt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ru-RU" altLang="ru-R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688" y="115888"/>
            <a:ext cx="10153650" cy="576262"/>
          </a:xfrm>
        </p:spPr>
        <p:txBody>
          <a:bodyPr/>
          <a:lstStyle/>
          <a:p>
            <a:pPr algn="ctr" rtl="0" eaLnBrk="1" hangingPunct="1"/>
            <a:r>
              <a:rPr lang="ru-RU" altLang="ru-RU" b="1" smtClean="0">
                <a:latin typeface="Arial" panose="020B0604020202020204" pitchFamily="34" charset="0"/>
                <a:cs typeface="Arial" panose="020B0604020202020204" pitchFamily="34" charset="0"/>
              </a:rPr>
              <a:t>Surgical treatment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23888" y="980728"/>
            <a:ext cx="10944225" cy="5543897"/>
          </a:xfrm>
        </p:spPr>
        <p:txBody>
          <a:bodyPr/>
          <a:lstStyle/>
          <a:p>
            <a:pPr marL="0" indent="538163" algn="just" eaLnBrk="1" hangingPunct="1">
              <a:lnSpc>
                <a:spcPct val="100000"/>
              </a:lnSpc>
              <a:buNone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surgery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echinococcosis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observance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aparasitism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antiparasitism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principles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required condition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538163" algn="just" eaLnBrk="1" hangingPunct="1">
              <a:lnSpc>
                <a:spcPct val="100000"/>
              </a:lnSpc>
              <a:buNone/>
            </a:pP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538163" algn="just" rtl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principle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aparasitism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taken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surgery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dissemination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implantation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germinal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parasite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en-US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relapses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generaliz</a:t>
            </a:r>
            <a:r>
              <a:rPr lang="en-US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ation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of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538163" algn="just" rtl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538163" algn="just" rtl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principle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antiparasiticity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taken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neutralize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germinal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parasite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60400" y="980728"/>
            <a:ext cx="10944225" cy="5256584"/>
          </a:xfrm>
        </p:spPr>
        <p:txBody>
          <a:bodyPr rtlCol="0">
            <a:normAutofit/>
          </a:bodyPr>
          <a:lstStyle/>
          <a:p>
            <a:pPr marL="0" indent="0" algn="ctr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of a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parasitism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 algn="just" rtl="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accurate topical diagnosis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cyst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localization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 rtl="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rational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operational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 rtl="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areful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delimitation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cysts of surrounding tissues;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inimization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cysts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traumatization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operation;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is not allowed to get cystic fluid on the operated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organ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during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echinococcectomy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contamination of the surgical wound and surgical linen in order to prevent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dissemination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removal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germ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cuticular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membranes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recurrence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diseases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 rtl="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resolving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issue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favor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closed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echinococcectomy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688" y="115888"/>
            <a:ext cx="10153650" cy="576262"/>
          </a:xfrm>
        </p:spPr>
        <p:txBody>
          <a:bodyPr/>
          <a:lstStyle/>
          <a:p>
            <a:pPr algn="ctr" rtl="0" eaLnBrk="1" hangingPunct="1"/>
            <a:r>
              <a:rPr lang="ru-RU" altLang="ru-RU" b="1" smtClean="0">
                <a:latin typeface="Arial" panose="020B0604020202020204" pitchFamily="34" charset="0"/>
                <a:cs typeface="Arial" panose="020B0604020202020204" pitchFamily="34" charset="0"/>
              </a:rPr>
              <a:t>Surgical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23888" y="1484785"/>
            <a:ext cx="10944225" cy="5373216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antiparasitism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 algn="l" rtl="0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preoperative chemotherapy;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eutralization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parasite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germinal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maternal cyst and residual cavity by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exposure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drugs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 rtl="0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sanitation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contaminated abdominal cavity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drugs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 rtl="0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ostoperative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chemotherapy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688" y="115888"/>
            <a:ext cx="10153650" cy="576262"/>
          </a:xfrm>
        </p:spPr>
        <p:txBody>
          <a:bodyPr/>
          <a:lstStyle/>
          <a:p>
            <a:pPr algn="ctr" rtl="0" eaLnBrk="1" hangingPunct="1"/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Surgical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23888" y="764704"/>
            <a:ext cx="10944225" cy="6093296"/>
          </a:xfrm>
        </p:spPr>
        <p:txBody>
          <a:bodyPr rtlCol="0">
            <a:normAutofit/>
          </a:bodyPr>
          <a:lstStyle/>
          <a:p>
            <a:pPr marL="0" indent="538163" algn="l" rtl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Operative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en-US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echinococcal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cyst are divided into:</a:t>
            </a:r>
          </a:p>
          <a:p>
            <a:pPr marL="514350" indent="-514350" algn="l" rtl="0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raditional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laparotomy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514350" indent="-514350" algn="l" rtl="0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miniinvasive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901700" indent="-538163" algn="l" rtl="0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puncture;</a:t>
            </a:r>
          </a:p>
          <a:p>
            <a:pPr marL="901700" indent="-538163" algn="l" rtl="0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endoscopic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538163" algn="ctr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Traditional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surgical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accesses:</a:t>
            </a:r>
          </a:p>
          <a:p>
            <a:pPr marL="0" indent="363538" algn="l" rtl="0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localization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of cysts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gates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visceral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I,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II,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III,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IV,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segments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applied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upper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medial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laparotomy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363538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VI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, VII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applied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right-handed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infracostal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363538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VII, VIII –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applie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-handed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thoraco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phreno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laparotomy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688" y="115888"/>
            <a:ext cx="10153650" cy="648816"/>
          </a:xfrm>
        </p:spPr>
        <p:txBody>
          <a:bodyPr/>
          <a:lstStyle/>
          <a:p>
            <a:pPr algn="ctr" eaLnBrk="1" hangingPunct="1"/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Surgical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surgical access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688" y="115888"/>
            <a:ext cx="10153650" cy="576808"/>
          </a:xfrm>
        </p:spPr>
        <p:txBody>
          <a:bodyPr/>
          <a:lstStyle/>
          <a:p>
            <a:pPr algn="ctr" eaLnBrk="1" hangingPunct="1"/>
            <a:r>
              <a:rPr lang="en-US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Segments and lobes of </a:t>
            </a:r>
            <a:r>
              <a:rPr lang="en-US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658907" y="5934670"/>
            <a:ext cx="1073238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 smtClean="0">
                <a:latin typeface="PetersburgC-Bold"/>
              </a:rPr>
              <a:t>Picture </a:t>
            </a:r>
            <a:r>
              <a:rPr lang="en-US" altLang="ru-RU" sz="1800" dirty="0">
                <a:latin typeface="PetersburgC-Bold"/>
              </a:rPr>
              <a:t>14. </a:t>
            </a:r>
            <a:r>
              <a:rPr lang="en-US" altLang="ru-RU" sz="1800" dirty="0" smtClean="0">
                <a:latin typeface="PetersburgC-Bold"/>
              </a:rPr>
              <a:t>Segments projection to the liver </a:t>
            </a:r>
            <a:r>
              <a:rPr lang="en-US" altLang="ru-RU" sz="1800" dirty="0">
                <a:latin typeface="PetersburgC-Bold"/>
              </a:rPr>
              <a:t>diaphragmatic surface </a:t>
            </a:r>
            <a:r>
              <a:rPr lang="en-US" altLang="ru-RU" sz="1800" dirty="0" smtClean="0">
                <a:latin typeface="PetersburgC-Bold"/>
              </a:rPr>
              <a:t>(</a:t>
            </a:r>
            <a:r>
              <a:rPr lang="en-US" altLang="ru-RU" sz="1800" dirty="0">
                <a:latin typeface="PetersburgC-Bold"/>
              </a:rPr>
              <a:t>Atlas of human </a:t>
            </a:r>
            <a:r>
              <a:rPr lang="en-US" altLang="ru-RU" sz="1800" dirty="0" smtClean="0">
                <a:latin typeface="PetersburgC-Bold"/>
              </a:rPr>
              <a:t>anatomy in </a:t>
            </a:r>
            <a:r>
              <a:rPr lang="en-US" altLang="ru-RU" sz="1800" dirty="0">
                <a:latin typeface="PetersburgC-Bold"/>
              </a:rPr>
              <a:t>4 volumes. Vol. 2: textbook for medical universities / R.D. </a:t>
            </a:r>
            <a:r>
              <a:rPr lang="en-US" altLang="ru-RU" sz="1800" dirty="0" err="1">
                <a:latin typeface="PetersburgC-Bold"/>
              </a:rPr>
              <a:t>Sinelnikov</a:t>
            </a:r>
            <a:r>
              <a:rPr lang="en-US" altLang="ru-RU" sz="1800" dirty="0">
                <a:latin typeface="PetersburgC-Bold"/>
              </a:rPr>
              <a:t>, </a:t>
            </a:r>
            <a:r>
              <a:rPr lang="en-US" altLang="ru-RU" sz="1800" dirty="0" err="1">
                <a:latin typeface="PetersburgC-Bold"/>
              </a:rPr>
              <a:t>Ya.R</a:t>
            </a:r>
            <a:r>
              <a:rPr lang="en-US" altLang="ru-RU" sz="1800" dirty="0">
                <a:latin typeface="PetersburgC-Bold"/>
              </a:rPr>
              <a:t>. </a:t>
            </a:r>
            <a:r>
              <a:rPr lang="en-US" altLang="ru-RU" sz="1800" dirty="0" err="1">
                <a:latin typeface="PetersburgC-Bold"/>
              </a:rPr>
              <a:t>Sinelnikov</a:t>
            </a:r>
            <a:r>
              <a:rPr lang="en-US" altLang="ru-RU" sz="1800" dirty="0">
                <a:latin typeface="PetersburgC-Bold"/>
              </a:rPr>
              <a:t>, </a:t>
            </a:r>
            <a:r>
              <a:rPr lang="en-US" altLang="ru-RU" sz="1800" dirty="0" err="1">
                <a:latin typeface="PetersburgC-Bold"/>
              </a:rPr>
              <a:t>A.Ya</a:t>
            </a:r>
            <a:r>
              <a:rPr lang="en-US" altLang="ru-RU" sz="1800" dirty="0">
                <a:latin typeface="PetersburgC-Bold"/>
              </a:rPr>
              <a:t>. </a:t>
            </a:r>
            <a:r>
              <a:rPr lang="en-US" altLang="ru-RU" sz="1800" dirty="0" err="1">
                <a:latin typeface="PetersburgC-Bold"/>
              </a:rPr>
              <a:t>Sinelnikov</a:t>
            </a:r>
            <a:r>
              <a:rPr lang="en-US" altLang="ru-RU" sz="1800" dirty="0">
                <a:latin typeface="PetersburgC-Bold"/>
              </a:rPr>
              <a:t> - M</a:t>
            </a:r>
            <a:r>
              <a:rPr lang="en-US" altLang="ru-RU" sz="1800" dirty="0" smtClean="0">
                <a:latin typeface="PetersburgC-Bold"/>
              </a:rPr>
              <a:t>.: </a:t>
            </a:r>
            <a:r>
              <a:rPr lang="en-US" altLang="ru-RU" sz="1800" dirty="0">
                <a:latin typeface="PetersburgC-Bold"/>
              </a:rPr>
              <a:t>Publishing house "New wave", 2010. - 248 p.).</a:t>
            </a:r>
            <a:endParaRPr lang="ru-RU" alt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" y="876300"/>
            <a:ext cx="10522544" cy="505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1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688" y="115888"/>
            <a:ext cx="10153650" cy="576808"/>
          </a:xfrm>
        </p:spPr>
        <p:txBody>
          <a:bodyPr/>
          <a:lstStyle/>
          <a:p>
            <a:pPr algn="ctr" eaLnBrk="1" hangingPunct="1"/>
            <a:r>
              <a:rPr lang="en-US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Segments and lobes of </a:t>
            </a:r>
            <a:r>
              <a:rPr lang="en-US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681634" y="5973342"/>
            <a:ext cx="108727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>
                <a:latin typeface="PetersburgC-Bold"/>
              </a:rPr>
              <a:t>Picture </a:t>
            </a:r>
            <a:r>
              <a:rPr lang="en-US" altLang="ru-RU" sz="1800" dirty="0" smtClean="0">
                <a:latin typeface="PetersburgC-Bold"/>
              </a:rPr>
              <a:t>15. </a:t>
            </a:r>
            <a:r>
              <a:rPr lang="en-US" altLang="ru-RU" sz="1800" dirty="0">
                <a:latin typeface="PetersburgC-Bold"/>
              </a:rPr>
              <a:t>Segments projection to the liver </a:t>
            </a:r>
            <a:r>
              <a:rPr lang="en-US" altLang="ru-RU" sz="1800" dirty="0" smtClean="0">
                <a:latin typeface="PetersburgC-Bold"/>
              </a:rPr>
              <a:t>visceral </a:t>
            </a:r>
            <a:r>
              <a:rPr lang="en-US" altLang="ru-RU" sz="1800" dirty="0">
                <a:latin typeface="PetersburgC-Bold"/>
              </a:rPr>
              <a:t>surface (Atlas of human anatomy in 4 volumes. Vol. 2: textbook for medical universities / R.D. </a:t>
            </a:r>
            <a:r>
              <a:rPr lang="en-US" altLang="ru-RU" sz="1800" dirty="0" err="1">
                <a:latin typeface="PetersburgC-Bold"/>
              </a:rPr>
              <a:t>Sinelnikov</a:t>
            </a:r>
            <a:r>
              <a:rPr lang="en-US" altLang="ru-RU" sz="1800" dirty="0">
                <a:latin typeface="PetersburgC-Bold"/>
              </a:rPr>
              <a:t>, </a:t>
            </a:r>
            <a:r>
              <a:rPr lang="en-US" altLang="ru-RU" sz="1800" dirty="0" err="1">
                <a:latin typeface="PetersburgC-Bold"/>
              </a:rPr>
              <a:t>Ya.R</a:t>
            </a:r>
            <a:r>
              <a:rPr lang="en-US" altLang="ru-RU" sz="1800" dirty="0">
                <a:latin typeface="PetersburgC-Bold"/>
              </a:rPr>
              <a:t>. </a:t>
            </a:r>
            <a:r>
              <a:rPr lang="en-US" altLang="ru-RU" sz="1800" dirty="0" err="1">
                <a:latin typeface="PetersburgC-Bold"/>
              </a:rPr>
              <a:t>Sinelnikov</a:t>
            </a:r>
            <a:r>
              <a:rPr lang="en-US" altLang="ru-RU" sz="1800" dirty="0">
                <a:latin typeface="PetersburgC-Bold"/>
              </a:rPr>
              <a:t>, </a:t>
            </a:r>
            <a:r>
              <a:rPr lang="en-US" altLang="ru-RU" sz="1800" dirty="0" err="1">
                <a:latin typeface="PetersburgC-Bold"/>
              </a:rPr>
              <a:t>A.Ya</a:t>
            </a:r>
            <a:r>
              <a:rPr lang="en-US" altLang="ru-RU" sz="1800" dirty="0">
                <a:latin typeface="PetersburgC-Bold"/>
              </a:rPr>
              <a:t>. </a:t>
            </a:r>
            <a:r>
              <a:rPr lang="en-US" altLang="ru-RU" sz="1800" dirty="0" err="1">
                <a:latin typeface="PetersburgC-Bold"/>
              </a:rPr>
              <a:t>Sinelnikov</a:t>
            </a:r>
            <a:r>
              <a:rPr lang="en-US" altLang="ru-RU" sz="1800" dirty="0">
                <a:latin typeface="PetersburgC-Bold"/>
              </a:rPr>
              <a:t> - M.: Publishing house "New wave", 2010. - 248 p.).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692696"/>
            <a:ext cx="10549501" cy="536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0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688" y="115888"/>
            <a:ext cx="10080625" cy="649287"/>
          </a:xfrm>
        </p:spPr>
        <p:txBody>
          <a:bodyPr/>
          <a:lstStyle/>
          <a:p>
            <a:pPr algn="ctr" rtl="0" eaLnBrk="1" hangingPunct="1"/>
            <a:r>
              <a:rPr lang="ru-RU" altLang="ru-RU" b="1" smtClean="0">
                <a:latin typeface="Arial" panose="020B0604020202020204" pitchFamily="34" charset="0"/>
                <a:cs typeface="Arial" panose="020B0604020202020204" pitchFamily="34" charset="0"/>
              </a:rPr>
              <a:t>Puncture method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23888" y="908720"/>
            <a:ext cx="10944225" cy="5949280"/>
          </a:xfrm>
        </p:spPr>
        <p:txBody>
          <a:bodyPr rtlCol="0">
            <a:normAutofit lnSpcReduction="10000"/>
          </a:bodyPr>
          <a:lstStyle/>
          <a:p>
            <a:pPr marL="457200" lvl="1" indent="-457200" algn="just" rtl="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ru-RU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performed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under </a:t>
            </a:r>
            <a:r>
              <a:rPr lang="ru-RU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ultrasound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CT-</a:t>
            </a:r>
            <a:r>
              <a:rPr lang="ru-RU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lvl="1" indent="-457200" algn="just" rtl="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procedure is performed under local anesthesia;</a:t>
            </a:r>
          </a:p>
          <a:p>
            <a:pPr marL="457200" lvl="1" indent="-457200" algn="just" rtl="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surgeon puncture the cyst and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remove 20 ml of liquid;</a:t>
            </a:r>
          </a:p>
          <a:p>
            <a:pPr marL="457200" lvl="1" indent="-457200" algn="just" rtl="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rapid analysis of fluid for </a:t>
            </a:r>
            <a:r>
              <a:rPr lang="ru-RU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presence of scolex;</a:t>
            </a:r>
          </a:p>
          <a:p>
            <a:pPr marL="457200" lvl="1" indent="-4572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into </a:t>
            </a:r>
            <a:r>
              <a:rPr lang="ru-RU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cavity of 20 ml of a 20-30% </a:t>
            </a:r>
            <a:r>
              <a:rPr lang="en-US" alt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r>
              <a:rPr lang="en-US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en-US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then aspiration of 20 ml of cyst fluid (multiple repetition of manipulation within 10-15 minutes);</a:t>
            </a:r>
          </a:p>
          <a:p>
            <a:pPr marL="457200" lvl="1" indent="-457200" algn="just" rtl="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replacing </a:t>
            </a:r>
            <a:r>
              <a:rPr lang="ru-RU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needle with a stylet catheter, evacuating </a:t>
            </a:r>
            <a:r>
              <a:rPr lang="ru-RU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remaining fluid;</a:t>
            </a:r>
          </a:p>
          <a:p>
            <a:pPr marL="457200" lvl="1" indent="-4572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2-3 weeks 20-30% </a:t>
            </a:r>
            <a:r>
              <a:rPr lang="en-US" alt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ru-RU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r>
              <a:rPr lang="en-US" alt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injected into </a:t>
            </a:r>
            <a:r>
              <a:rPr lang="ru-RU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cyst</a:t>
            </a:r>
            <a:r>
              <a:rPr lang="en-US" alt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scole</a:t>
            </a:r>
            <a:r>
              <a:rPr lang="en-US" altLang="ru-RU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</a:t>
            </a:r>
            <a:r>
              <a:rPr lang="ru-RU" alt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en-US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 (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drainage </a:t>
            </a:r>
            <a:r>
              <a:rPr lang="ru-RU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ru-RU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formed</a:t>
            </a:r>
            <a:r>
              <a:rPr lang="en-US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around</a:t>
            </a:r>
            <a:r>
              <a:rPr lang="en-US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the plastic drainage)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lvl="1" indent="-457200" algn="just" rtl="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using a vacuum extractor, elements of </a:t>
            </a:r>
            <a:r>
              <a:rPr lang="ru-RU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chitinous shell are removed </a:t>
            </a:r>
            <a:r>
              <a:rPr lang="ru-RU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drainage channel;</a:t>
            </a:r>
          </a:p>
          <a:p>
            <a:pPr marL="457200" lvl="1" indent="-457200" algn="just" rtl="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upon receipt of a clear </a:t>
            </a:r>
            <a:r>
              <a:rPr lang="ru-RU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liquid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scole</a:t>
            </a:r>
            <a:r>
              <a:rPr lang="en-US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a </a:t>
            </a:r>
            <a:r>
              <a:rPr lang="ru-RU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chitinous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membrane</a:t>
            </a:r>
            <a:r>
              <a:rPr lang="en-US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drainage from </a:t>
            </a:r>
            <a:r>
              <a:rPr lang="ru-RU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cyst is removed.</a:t>
            </a:r>
          </a:p>
          <a:p>
            <a:pPr algn="l" rtl="0" eaLnBrk="1" fontAlgn="auto" hangingPunct="1">
              <a:lnSpc>
                <a:spcPct val="70000"/>
              </a:lnSpc>
              <a:spcAft>
                <a:spcPts val="0"/>
              </a:spcAft>
              <a:defRPr/>
            </a:pPr>
            <a:endParaRPr lang="ru-RU" altLang="ru-R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9416" y="116632"/>
            <a:ext cx="10657259" cy="575791"/>
          </a:xfrm>
        </p:spPr>
        <p:txBody>
          <a:bodyPr/>
          <a:lstStyle/>
          <a:p>
            <a:pPr algn="ctr" rtl="0" eaLnBrk="1" hangingPunct="1"/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Laparoscopic</a:t>
            </a:r>
            <a:r>
              <a:rPr lang="en-US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echinococcectomy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95325" y="1124744"/>
            <a:ext cx="10801350" cy="5617369"/>
          </a:xfrm>
        </p:spPr>
        <p:txBody>
          <a:bodyPr rtlCol="0">
            <a:noAutofit/>
          </a:bodyPr>
          <a:lstStyle/>
          <a:p>
            <a:pPr marL="0" indent="538163" algn="just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Indications: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uncomplicated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cysts without obvious signs of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child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blisters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presence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located on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visceral surface of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538163" algn="just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ssisted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laparoscopic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echinococcectomy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combination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laparoscopy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open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urgical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during 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survey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laparoscopy liver 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revision is performed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minilaparotomy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up 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to 6 cm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in the projection of the identified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cyst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applied for traditional </a:t>
            </a:r>
            <a:r>
              <a:rPr lang="en-US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echinococcectomy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538163" algn="just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Laparoscopically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assisted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echinococcectomy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after open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echinococcectomy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endovideoscopy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</a:t>
            </a:r>
            <a:r>
              <a:rPr lang="en-US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ied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residual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cavity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rehabilitation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and elimination of biliary fistulas.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115889"/>
            <a:ext cx="10801350" cy="648816"/>
          </a:xfrm>
        </p:spPr>
        <p:txBody>
          <a:bodyPr/>
          <a:lstStyle/>
          <a:p>
            <a:pPr algn="ctr" rtl="0" eaLnBrk="1" hangingPunct="1"/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5325" y="1025524"/>
            <a:ext cx="10801350" cy="5643563"/>
          </a:xfrm>
        </p:spPr>
        <p:txBody>
          <a:bodyPr rtlCol="0">
            <a:normAutofit lnSpcReduction="10000"/>
          </a:bodyPr>
          <a:lstStyle/>
          <a:p>
            <a:pPr marL="0" indent="538163" algn="just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631825" algn="l"/>
              </a:tabLst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Infection of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intermediate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host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 rtl="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mucous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gastrointestinal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tract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if eggs are swallowed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 rtl="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mucous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respiratory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tract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inhalation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infected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 rtl="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wound surface (abrasions on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hands).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538163" algn="just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Intermediate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host for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echinococcus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livestocks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humans.</a:t>
            </a:r>
          </a:p>
          <a:p>
            <a:pPr marL="0" indent="538163" algn="just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structure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infected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echinococcosis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domestic animals:</a:t>
            </a:r>
          </a:p>
          <a:p>
            <a:pPr algn="just" rtl="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pigs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64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8%;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arge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horned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livestock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(cows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bulls, buffaloes,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yaks)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25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5%;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horned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livestock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sheeps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goats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 – 9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5%;</a:t>
            </a:r>
          </a:p>
          <a:p>
            <a:pPr algn="just" rtl="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horses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camels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95325" y="908720"/>
            <a:ext cx="10801350" cy="5472609"/>
          </a:xfrm>
        </p:spPr>
        <p:txBody>
          <a:bodyPr rtlCol="0">
            <a:normAutofit lnSpcReduction="10000"/>
          </a:bodyPr>
          <a:lstStyle/>
          <a:p>
            <a:pPr marL="0" indent="631825" algn="just" rtl="0"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laparoscopic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631825" algn="just" rtl="0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inimal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injury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631825" algn="just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ossibility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 or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cysts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remov</a:t>
            </a:r>
            <a:r>
              <a:rPr lang="en-US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expansion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especially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damage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shares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0" indent="631825" algn="just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ossibility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detailed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examination of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fibrous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capsule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cavity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remov</a:t>
            </a:r>
            <a:r>
              <a:rPr lang="en-US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chitin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shells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remnants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631825" algn="just" rtl="0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arenR"/>
              <a:defRPr/>
            </a:pP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631825" algn="just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isadvantages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laparoscopic operations:</a:t>
            </a:r>
          </a:p>
          <a:p>
            <a:pPr marL="0" indent="631825" algn="just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abdomina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cavit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dissemination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631825" algn="just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bsence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disinfection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631825" algn="just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omplexity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residual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cavities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elimination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 eaLnBrk="1" fontAlgn="auto" hangingPunct="1">
              <a:lnSpc>
                <a:spcPct val="70000"/>
              </a:lnSpc>
              <a:spcAft>
                <a:spcPts val="0"/>
              </a:spcAft>
              <a:buFontTx/>
              <a:buNone/>
              <a:defRPr/>
            </a:pP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39416" y="116632"/>
            <a:ext cx="10657259" cy="575791"/>
          </a:xfrm>
        </p:spPr>
        <p:txBody>
          <a:bodyPr/>
          <a:lstStyle/>
          <a:p>
            <a:pPr algn="ctr" rtl="0" eaLnBrk="1" hangingPunct="1"/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Laparoscopic</a:t>
            </a:r>
            <a:r>
              <a:rPr lang="en-US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echinococcectomy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723668"/>
            <a:ext cx="6984776" cy="5700706"/>
          </a:xfrm>
          <a:prstGeom prst="rect">
            <a:avLst/>
          </a:prstGeom>
        </p:spPr>
      </p:pic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839415" y="6383338"/>
            <a:ext cx="105851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Picture </a:t>
            </a:r>
            <a:r>
              <a:rPr lang="en-US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16. The process of </a:t>
            </a:r>
            <a:r>
              <a:rPr lang="en-US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echinococcal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cyst 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isolation (</a:t>
            </a:r>
            <a:r>
              <a:rPr lang="en-US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photo of our own observation).</a:t>
            </a:r>
            <a:endParaRPr lang="ru-RU" alt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839416" y="116632"/>
            <a:ext cx="10657259" cy="575791"/>
          </a:xfrm>
        </p:spPr>
        <p:txBody>
          <a:bodyPr/>
          <a:lstStyle/>
          <a:p>
            <a:pPr algn="ctr" rtl="0" eaLnBrk="1" hangingPunct="1"/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Laparoscopic</a:t>
            </a:r>
            <a:r>
              <a:rPr lang="en-US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echinococcectomy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89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688" y="115888"/>
            <a:ext cx="10153650" cy="649287"/>
          </a:xfrm>
        </p:spPr>
        <p:txBody>
          <a:bodyPr/>
          <a:lstStyle/>
          <a:p>
            <a:pPr algn="ctr" eaLnBrk="1" hangingPunct="1"/>
            <a:r>
              <a:rPr lang="en-US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Echinococcectomy</a:t>
            </a:r>
            <a:r>
              <a:rPr lang="en-US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methods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23888" y="765175"/>
            <a:ext cx="10944225" cy="5976938"/>
          </a:xfrm>
        </p:spPr>
        <p:txBody>
          <a:bodyPr rtlCol="0">
            <a:noAutofit/>
          </a:bodyPr>
          <a:lstStyle/>
          <a:p>
            <a:pPr marL="0" indent="538163" algn="just" rtl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consists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stages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 algn="just" rtl="0" eaLnBrk="1" fontAlgn="auto" hangingPunct="1">
              <a:lnSpc>
                <a:spcPct val="8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chinococcectomy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(removal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parasite);</a:t>
            </a:r>
          </a:p>
          <a:p>
            <a:pPr marL="514350" indent="-514350" algn="just" rtl="0" eaLnBrk="1" fontAlgn="auto" hangingPunct="1">
              <a:lnSpc>
                <a:spcPct val="8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iquidation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residual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cavity.</a:t>
            </a:r>
          </a:p>
          <a:p>
            <a:pPr marL="0" indent="538163" algn="just" rtl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echinococcectomy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rtl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1) c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losed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echinococcectomy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opening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cyst cavity:</a:t>
            </a:r>
          </a:p>
          <a:p>
            <a:pPr marL="806450" indent="-442913" algn="just" rtl="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perfect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echinococcectomy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removal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cyst without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opening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chitinous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shells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6450" indent="-442913" algn="just" rtl="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ystpericistectomy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removal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cysts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fibrous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capsule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6450" indent="-442913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resection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ith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cyst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typical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atypical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0" indent="0" algn="just" rtl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2) open –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puncture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opening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cyst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remov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al its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 rtl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combined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echinococcosis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combination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closed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open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removal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cysts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550863" y="981075"/>
            <a:ext cx="10944225" cy="5688285"/>
          </a:xfrm>
        </p:spPr>
        <p:txBody>
          <a:bodyPr/>
          <a:lstStyle/>
          <a:p>
            <a:pPr marL="514350" indent="-514350" algn="just" rtl="0" eaLnBrk="1" hangingPunct="1">
              <a:lnSpc>
                <a:spcPct val="80000"/>
              </a:lnSpc>
              <a:buFont typeface="Calibri Light" panose="020F0302020204030204" pitchFamily="34" charset="0"/>
              <a:buAutoNum type="arabicParenR"/>
            </a:pP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surgical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 algn="just" rtl="0" eaLnBrk="1" hangingPunct="1">
              <a:lnSpc>
                <a:spcPct val="80000"/>
              </a:lnSpc>
              <a:buFont typeface="Calibri Light" panose="020F0302020204030204" pitchFamily="34" charset="0"/>
              <a:buAutoNum type="arabicParenR"/>
            </a:pP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Delimitation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cyst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accordance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principles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aparasitism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antiparasitism.</a:t>
            </a:r>
          </a:p>
          <a:p>
            <a:pPr marL="514350" indent="-514350" algn="just" rtl="0" eaLnBrk="1" hangingPunct="1">
              <a:lnSpc>
                <a:spcPct val="80000"/>
              </a:lnSpc>
              <a:buFont typeface="Calibri Light" panose="020F0302020204030204" pitchFamily="34" charset="0"/>
              <a:buAutoNum type="arabicParenR"/>
            </a:pP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Puncture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cyst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relieve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tension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 algn="just" eaLnBrk="1" hangingPunct="1">
              <a:lnSpc>
                <a:spcPct val="80000"/>
              </a:lnSpc>
              <a:buFont typeface="Calibri Light" panose="020F0302020204030204" pitchFamily="34" charset="0"/>
              <a:buAutoNum type="arabicParenR"/>
            </a:pP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Evacuation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cyst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electric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suction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 algn="just" rtl="0" eaLnBrk="1" hangingPunct="1">
              <a:lnSpc>
                <a:spcPct val="80000"/>
              </a:lnSpc>
              <a:buFont typeface="Calibri Light" panose="020F0302020204030204" pitchFamily="34" charset="0"/>
              <a:buAutoNum type="arabicParenR"/>
            </a:pP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Removal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cyst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cyst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opened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wide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chitinous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grasped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terminal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clamp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peeled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off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fibrous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capsule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removed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514350" indent="-514350" algn="just" rtl="0" eaLnBrk="1" hangingPunct="1">
              <a:lnSpc>
                <a:spcPct val="80000"/>
              </a:lnSpc>
              <a:buFont typeface="Calibri Light" panose="020F0302020204030204" pitchFamily="34" charset="0"/>
              <a:buAutoNum type="arabicParenR"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Antiparasitic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residual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cavity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remaining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fibrous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capsule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treated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a 2-5%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formaldehyde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glycerin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514350" indent="-514350" algn="just" rtl="0" eaLnBrk="1" hangingPunct="1">
              <a:lnSpc>
                <a:spcPct val="80000"/>
              </a:lnSpc>
              <a:buFont typeface="Calibri Light" panose="020F0302020204030204" pitchFamily="34" charset="0"/>
              <a:buAutoNum type="arabicParenR"/>
            </a:pP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Elimination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residual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cavity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 algn="just" rtl="0" eaLnBrk="1" hangingPunct="1">
              <a:lnSpc>
                <a:spcPct val="80000"/>
              </a:lnSpc>
              <a:buFont typeface="Calibri Light" panose="020F0302020204030204" pitchFamily="34" charset="0"/>
              <a:buAutoNum type="arabicParenR"/>
            </a:pP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Suturing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postoperative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wound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1203" name="Прямоугольник 3"/>
          <p:cNvSpPr>
            <a:spLocks noChangeArrowheads="1"/>
          </p:cNvSpPr>
          <p:nvPr/>
        </p:nvSpPr>
        <p:spPr bwMode="auto">
          <a:xfrm>
            <a:off x="377825" y="104775"/>
            <a:ext cx="115522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ru-RU" alt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Technique</a:t>
            </a:r>
            <a:r>
              <a:rPr lang="ru-RU" alt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«perfect» </a:t>
            </a:r>
            <a:r>
              <a:rPr lang="ru-RU" altLang="ru-RU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echinococcectomy</a:t>
            </a:r>
            <a:endParaRPr lang="ru-RU" alt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0500" y="620688"/>
            <a:ext cx="6804025" cy="5370512"/>
          </a:xfrm>
        </p:spPr>
      </p:pic>
      <p:sp>
        <p:nvSpPr>
          <p:cNvPr id="52227" name="Прямоугольник 2"/>
          <p:cNvSpPr>
            <a:spLocks noChangeArrowheads="1"/>
          </p:cNvSpPr>
          <p:nvPr/>
        </p:nvSpPr>
        <p:spPr bwMode="auto">
          <a:xfrm>
            <a:off x="623887" y="5934670"/>
            <a:ext cx="110172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Cyst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puncture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evacuation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electric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suction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Atlas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abdominal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wall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abdominal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organs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V.N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Voilenko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A.I.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Medelyan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V.M.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Omelchenko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- M.: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1965. - 606 p.).</a:t>
            </a: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377825" y="104775"/>
            <a:ext cx="115522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ru-RU" alt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Technique</a:t>
            </a:r>
            <a:r>
              <a:rPr lang="ru-RU" alt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«perfect» </a:t>
            </a:r>
            <a:r>
              <a:rPr lang="ru-RU" altLang="ru-RU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echinococcectomy</a:t>
            </a:r>
            <a:endParaRPr lang="ru-RU" alt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8" y="741363"/>
            <a:ext cx="6913562" cy="5456237"/>
          </a:xfrm>
        </p:spPr>
      </p:pic>
      <p:sp>
        <p:nvSpPr>
          <p:cNvPr id="53251" name="Прямоугольник 4"/>
          <p:cNvSpPr>
            <a:spLocks noChangeArrowheads="1"/>
          </p:cNvSpPr>
          <p:nvPr/>
        </p:nvSpPr>
        <p:spPr bwMode="auto">
          <a:xfrm>
            <a:off x="731838" y="6243638"/>
            <a:ext cx="10801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Opening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fibrous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capsule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Atlas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abdominal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wall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abdominal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organs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/ V.N.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Voilenko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A.I.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Medelyan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V.M.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Omelchenko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- 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M.: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1965. - 606 p.).</a:t>
            </a: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377825" y="104775"/>
            <a:ext cx="115522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ru-RU" alt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Technique</a:t>
            </a:r>
            <a:r>
              <a:rPr lang="ru-RU" alt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«perfect» </a:t>
            </a:r>
            <a:r>
              <a:rPr lang="ru-RU" altLang="ru-RU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echinococcectomy</a:t>
            </a:r>
            <a:endParaRPr lang="ru-RU" alt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550" y="738188"/>
            <a:ext cx="6985000" cy="5489575"/>
          </a:xfrm>
        </p:spPr>
      </p:pic>
      <p:sp>
        <p:nvSpPr>
          <p:cNvPr id="54275" name="Прямоугольник 4"/>
          <p:cNvSpPr>
            <a:spLocks noChangeArrowheads="1"/>
          </p:cNvSpPr>
          <p:nvPr/>
        </p:nvSpPr>
        <p:spPr bwMode="auto">
          <a:xfrm>
            <a:off x="695325" y="6210300"/>
            <a:ext cx="108600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arasite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emoval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chitinous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membrane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Atlas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abdominal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wall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abdominal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organs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/ V.N.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Voilenko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A.I.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Medelyan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V.M.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Omelchenko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- 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M.: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1965. - 606 p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  <a:endParaRPr lang="ru-RU" alt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377825" y="104775"/>
            <a:ext cx="115522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ru-RU" alt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Technique</a:t>
            </a:r>
            <a:r>
              <a:rPr lang="ru-RU" alt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«perfect» </a:t>
            </a:r>
            <a:r>
              <a:rPr lang="ru-RU" altLang="ru-RU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echinococcectomy</a:t>
            </a:r>
            <a:endParaRPr lang="ru-RU" alt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23888" y="1268413"/>
            <a:ext cx="11017250" cy="5473700"/>
          </a:xfrm>
        </p:spPr>
        <p:txBody>
          <a:bodyPr rtlCol="0">
            <a:noAutofit/>
          </a:bodyPr>
          <a:lstStyle/>
          <a:p>
            <a:pPr marL="0" indent="0" algn="just" rtl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I.  C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omplete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elimination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residual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cavit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1700" indent="-538163" algn="just" rtl="0">
              <a:lnSpc>
                <a:spcPct val="100000"/>
              </a:lnSpc>
              <a:buFont typeface="+mj-lt"/>
              <a:buAutoNum type="arabicParenR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apitonage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suturing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residual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cavity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1700" indent="-538163" algn="just" rtl="0">
              <a:lnSpc>
                <a:spcPct val="100000"/>
              </a:lnSpc>
              <a:buFont typeface="+mj-lt"/>
              <a:buAutoNum type="arabicParenR"/>
              <a:defRPr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ntussusception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fibrous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capsule;</a:t>
            </a:r>
          </a:p>
          <a:p>
            <a:pPr marL="901700" indent="-538163" algn="just" rtl="0">
              <a:lnSpc>
                <a:spcPct val="100000"/>
              </a:lnSpc>
              <a:buFont typeface="+mj-lt"/>
              <a:buAutoNum type="arabicParenR"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omental tamponade (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omentoplasty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1700" indent="-538163" algn="just" rtl="0">
              <a:lnSpc>
                <a:spcPct val="100000"/>
              </a:lnSpc>
              <a:buFont typeface="+mj-lt"/>
              <a:buAutoNum type="arabicParenR"/>
              <a:defRPr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aplatization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(subtotal resection of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capsule);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1700" indent="-538163" algn="just" rtl="0">
              <a:lnSpc>
                <a:spcPct val="100000"/>
              </a:lnSpc>
              <a:buFont typeface="+mj-lt"/>
              <a:buAutoNum type="arabicParenR"/>
              <a:defRPr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pericystectomy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(total resection of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capsule);</a:t>
            </a:r>
          </a:p>
          <a:p>
            <a:pPr marL="901700" indent="-538163" algn="just" rtl="0">
              <a:lnSpc>
                <a:spcPct val="100000"/>
              </a:lnSpc>
              <a:buFont typeface="+mj-lt"/>
              <a:buAutoNum type="arabicParenR"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combined method.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rtl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II. I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ncomplete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elimination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of residual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cavity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(after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capitonage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intussusception, omental tamponade, etc.) with external drainage.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Прямоугольник 2"/>
          <p:cNvSpPr>
            <a:spLocks noChangeArrowheads="1"/>
          </p:cNvSpPr>
          <p:nvPr/>
        </p:nvSpPr>
        <p:spPr bwMode="auto">
          <a:xfrm>
            <a:off x="926600" y="9056"/>
            <a:ext cx="104118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ru-RU" alt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residual </a:t>
            </a:r>
            <a:r>
              <a:rPr lang="ru-RU" altLang="ru-RU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cavity</a:t>
            </a:r>
            <a:r>
              <a:rPr lang="en-US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eliminating</a:t>
            </a:r>
            <a:endParaRPr lang="ru-RU" altLang="ru-RU" sz="1800" dirty="0">
              <a:latin typeface="Times-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23888" y="1412875"/>
            <a:ext cx="11017250" cy="5329238"/>
          </a:xfrm>
        </p:spPr>
        <p:txBody>
          <a:bodyPr rtlCol="0">
            <a:noAutofit/>
          </a:bodyPr>
          <a:lstStyle/>
          <a:p>
            <a:pPr marL="0" indent="0" algn="just" rtl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III.  External d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rainage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residual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cavit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1700" indent="-538163" algn="just">
              <a:lnSpc>
                <a:spcPct val="100000"/>
              </a:lnSpc>
              <a:buFont typeface="+mj-lt"/>
              <a:buAutoNum type="arabicParenR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transhepatic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drainage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901700" indent="-538163" algn="just" rtl="0">
              <a:lnSpc>
                <a:spcPct val="100000"/>
              </a:lnSpc>
              <a:buFont typeface="+mj-lt"/>
              <a:buAutoNum type="arabicParenR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terminal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drainage;</a:t>
            </a:r>
          </a:p>
          <a:p>
            <a:pPr marL="1250950" indent="-538163" algn="just" rtl="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rainage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assesmen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to prevent suppuration of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residual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cavities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250950" indent="-538163" algn="just" rtl="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subsequently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performed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fistulography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healing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63538" indent="0" algn="just" rtl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marsupilization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IV.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drainage of residual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cavity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cysto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digestive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anastomoses.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926600" y="0"/>
            <a:ext cx="104118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ru-RU" alt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residual </a:t>
            </a:r>
            <a:r>
              <a:rPr lang="ru-RU" altLang="ru-RU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cavity</a:t>
            </a:r>
            <a:r>
              <a:rPr lang="en-US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eliminating</a:t>
            </a:r>
            <a:endParaRPr lang="ru-RU" altLang="ru-RU" sz="1800" dirty="0">
              <a:latin typeface="Times-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>
          <a:xfrm>
            <a:off x="623888" y="764705"/>
            <a:ext cx="11017250" cy="6093296"/>
          </a:xfrm>
        </p:spPr>
        <p:txBody>
          <a:bodyPr/>
          <a:lstStyle/>
          <a:p>
            <a:pPr marL="0" indent="538163" algn="just" rtl="0">
              <a:buFont typeface="Arial" panose="020B0604020202020204" pitchFamily="34" charset="0"/>
              <a:buNone/>
            </a:pP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Capitonnage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separate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U-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shaped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purse-string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sutures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inside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walls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cyst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brought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until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full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538163" algn="just">
              <a:buNone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walls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stitched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entire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thickness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fibrous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capsule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vessels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ducts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damage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 descr="C:\Мои документы\Игорь\Рисунки, снимки диссертации\Рисунки по Вафину\рис 10 в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2894734"/>
            <a:ext cx="4536504" cy="359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Box 1"/>
          <p:cNvSpPr txBox="1">
            <a:spLocks noChangeArrowheads="1"/>
          </p:cNvSpPr>
          <p:nvPr/>
        </p:nvSpPr>
        <p:spPr bwMode="auto">
          <a:xfrm>
            <a:off x="767408" y="6463868"/>
            <a:ext cx="10873729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Picture 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Capitonnage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scheme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open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926600" y="0"/>
            <a:ext cx="104118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ru-RU" alt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residual </a:t>
            </a:r>
            <a:r>
              <a:rPr lang="ru-RU" altLang="ru-RU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cavity</a:t>
            </a:r>
            <a:r>
              <a:rPr lang="en-US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eliminating</a:t>
            </a:r>
            <a:endParaRPr lang="ru-RU" altLang="ru-RU" sz="1800" dirty="0">
              <a:latin typeface="Times-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Объект 1"/>
          <p:cNvSpPr>
            <a:spLocks noGrp="1"/>
          </p:cNvSpPr>
          <p:nvPr>
            <p:ph idx="1"/>
          </p:nvPr>
        </p:nvSpPr>
        <p:spPr>
          <a:xfrm>
            <a:off x="695325" y="1196752"/>
            <a:ext cx="10801350" cy="5256436"/>
          </a:xfrm>
        </p:spPr>
        <p:txBody>
          <a:bodyPr/>
          <a:lstStyle/>
          <a:p>
            <a:pPr marL="0" indent="538163" algn="just" eaLnBrk="1" hangingPunct="1">
              <a:buNone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Eggs are resistant to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damaging effect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of gastric juice.</a:t>
            </a:r>
          </a:p>
          <a:p>
            <a:pPr marL="0" indent="538163" algn="just" rtl="0" eaLnBrk="1" hangingPunct="1">
              <a:buFont typeface="Arial" panose="020B0604020202020204" pitchFamily="34" charset="0"/>
              <a:buNone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duodenum, under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influence of pancreatic juice,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protective membranes are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destroyed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egg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hatch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into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oncosphere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538163" algn="just" eaLnBrk="1" hangingPunct="1">
              <a:buNone/>
              <a:defRPr/>
            </a:pP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Oncospheres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activated by bile salts, penetrate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intestinal wall into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blood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vessels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lumen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spread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portal system to:</a:t>
            </a:r>
          </a:p>
          <a:p>
            <a:pPr algn="just" rtl="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(from 44 to 84%);</a:t>
            </a:r>
          </a:p>
          <a:p>
            <a:pPr algn="just" rtl="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lungs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(from 5 to 35%);</a:t>
            </a:r>
          </a:p>
          <a:p>
            <a:pPr algn="just" rtl="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spleen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5%);</a:t>
            </a:r>
          </a:p>
          <a:p>
            <a:pPr algn="just" rtl="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kidneys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bones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538163" algn="l" rtl="0" eaLnBrk="1" hangingPunct="1">
              <a:buFont typeface="Arial" panose="020B0604020202020204" pitchFamily="34" charset="0"/>
              <a:buNone/>
              <a:defRPr/>
            </a:pP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115889"/>
            <a:ext cx="10801350" cy="720823"/>
          </a:xfrm>
        </p:spPr>
        <p:txBody>
          <a:bodyPr/>
          <a:lstStyle/>
          <a:p>
            <a:pPr algn="ctr" rtl="0" eaLnBrk="1" hangingPunct="1"/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623888" y="765175"/>
            <a:ext cx="11017250" cy="6092825"/>
          </a:xfrm>
        </p:spPr>
        <p:txBody>
          <a:bodyPr/>
          <a:lstStyle/>
          <a:p>
            <a:pPr marL="0" indent="538163" algn="just" rtl="0">
              <a:buFont typeface="Arial" panose="020B0604020202020204" pitchFamily="34" charset="0"/>
              <a:buNone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Invagination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fibrous capsule inside allows to eliminate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residual cavity of complex shape.</a:t>
            </a:r>
          </a:p>
          <a:p>
            <a:pPr marL="0" indent="538163" algn="just">
              <a:buNone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Applicable for multiple lesions or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case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vessels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bile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ducts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anatomical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proximity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26600" y="6462713"/>
            <a:ext cx="10714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Pict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ure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Invagination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scheme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open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31704" y="2471345"/>
            <a:ext cx="5184576" cy="4081742"/>
          </a:xfrm>
          <a:prstGeom prst="rect">
            <a:avLst/>
          </a:prstGeom>
        </p:spPr>
      </p:pic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926600" y="0"/>
            <a:ext cx="104118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ru-RU" alt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residual </a:t>
            </a:r>
            <a:r>
              <a:rPr lang="ru-RU" altLang="ru-RU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cavity</a:t>
            </a:r>
            <a:r>
              <a:rPr lang="en-US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eliminating</a:t>
            </a:r>
            <a:endParaRPr lang="ru-RU" altLang="ru-RU" sz="1800" dirty="0">
              <a:latin typeface="Times-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623888" y="765175"/>
            <a:ext cx="11017250" cy="6092825"/>
          </a:xfrm>
        </p:spPr>
        <p:txBody>
          <a:bodyPr/>
          <a:lstStyle/>
          <a:p>
            <a:pPr marL="0" indent="538163" algn="just" rtl="0">
              <a:buFont typeface="Arial" panose="020B0604020202020204" pitchFamily="34" charset="0"/>
              <a:buNone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Omental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tamponade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a mobile area of ​​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omentum is brought and spread over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inner surface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fibrous capsule, fixing it to it with separate sutures.</a:t>
            </a:r>
          </a:p>
          <a:p>
            <a:pPr marL="0" indent="538163" algn="just" rtl="0">
              <a:buFont typeface="Arial" panose="020B0604020202020204" pitchFamily="34" charset="0"/>
              <a:buNone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The technique is easy to perform, has good postoperative results.</a:t>
            </a:r>
          </a:p>
          <a:p>
            <a:pPr marL="0" indent="0" algn="l" rtl="0">
              <a:buFont typeface="Arial" panose="020B0604020202020204" pitchFamily="34" charset="0"/>
              <a:buNone/>
              <a:defRPr/>
            </a:pPr>
            <a:endParaRPr lang="ru-RU" alt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95400" y="6488113"/>
            <a:ext cx="1094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Pict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ure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Omental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tamponade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scheme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open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10676"/>
          <a:stretch/>
        </p:blipFill>
        <p:spPr>
          <a:xfrm>
            <a:off x="3287688" y="2448192"/>
            <a:ext cx="5400600" cy="4075708"/>
          </a:xfrm>
          <a:prstGeom prst="rect">
            <a:avLst/>
          </a:prstGeom>
        </p:spPr>
      </p:pic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926600" y="0"/>
            <a:ext cx="104118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ru-RU" alt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residual </a:t>
            </a:r>
            <a:r>
              <a:rPr lang="ru-RU" altLang="ru-RU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cavity</a:t>
            </a:r>
            <a:r>
              <a:rPr lang="en-US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eliminating</a:t>
            </a:r>
            <a:endParaRPr lang="ru-RU" altLang="ru-RU" sz="1800" dirty="0">
              <a:latin typeface="Times-Roman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623888" y="885825"/>
            <a:ext cx="11017250" cy="5972175"/>
          </a:xfrm>
        </p:spPr>
        <p:txBody>
          <a:bodyPr/>
          <a:lstStyle/>
          <a:p>
            <a:pPr marL="0" indent="538163" algn="just" rtl="0">
              <a:buFont typeface="Arial" panose="020B0604020202020204" pitchFamily="34" charset="0"/>
              <a:buNone/>
            </a:pP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Aplatization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abdominization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subtotal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resection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fibrous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capsule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superficially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located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cysts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0419" name="TextBox 1"/>
          <p:cNvSpPr txBox="1">
            <a:spLocks noChangeArrowheads="1"/>
          </p:cNvSpPr>
          <p:nvPr/>
        </p:nvSpPr>
        <p:spPr bwMode="auto">
          <a:xfrm>
            <a:off x="652463" y="6491288"/>
            <a:ext cx="11017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Pict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ure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Aplatization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scheme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open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8" name="Picture 6" descr="C:\Мои документы\Игорь\Рисунки, снимки диссертации\Рисунки по Вафину\рис 12 в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757" y="2155616"/>
            <a:ext cx="5666632" cy="416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:\Мои документы\Игорь\Рисунки, снимки диссертации\Рисунки по Вафину\рис 12 б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2155616"/>
            <a:ext cx="5394356" cy="416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4943475" y="4941888"/>
            <a:ext cx="1439863" cy="574675"/>
          </a:xfrm>
          <a:prstGeom prst="rightArrow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ru-RU"/>
          </a:p>
        </p:txBody>
      </p:sp>
      <p:sp>
        <p:nvSpPr>
          <p:cNvPr id="10" name="Прямоугольник 2"/>
          <p:cNvSpPr>
            <a:spLocks noChangeArrowheads="1"/>
          </p:cNvSpPr>
          <p:nvPr/>
        </p:nvSpPr>
        <p:spPr bwMode="auto">
          <a:xfrm>
            <a:off x="926600" y="33011"/>
            <a:ext cx="104118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ru-RU" alt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residual </a:t>
            </a:r>
            <a:r>
              <a:rPr lang="ru-RU" altLang="ru-RU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cavity</a:t>
            </a:r>
            <a:r>
              <a:rPr lang="en-US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eliminating</a:t>
            </a:r>
            <a:endParaRPr lang="ru-RU" altLang="ru-RU" sz="1800" dirty="0">
              <a:latin typeface="Times-Roman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1"/>
          <p:cNvSpPr txBox="1">
            <a:spLocks noChangeArrowheads="1"/>
          </p:cNvSpPr>
          <p:nvPr/>
        </p:nvSpPr>
        <p:spPr bwMode="auto">
          <a:xfrm>
            <a:off x="766762" y="6321425"/>
            <a:ext cx="10868819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Pict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ure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Invagination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omentoplasty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scheme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open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766763" y="885825"/>
            <a:ext cx="10729912" cy="5435600"/>
          </a:xfrm>
        </p:spPr>
        <p:txBody>
          <a:bodyPr/>
          <a:lstStyle/>
          <a:p>
            <a:pPr marL="0" indent="538163" algn="l" rtl="0"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Combined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combination of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 rtl="0">
              <a:defRPr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4" b="19760"/>
          <a:stretch/>
        </p:blipFill>
        <p:spPr>
          <a:xfrm>
            <a:off x="2783632" y="1424881"/>
            <a:ext cx="6433646" cy="4896544"/>
          </a:xfrm>
          <a:prstGeom prst="rect">
            <a:avLst/>
          </a:prstGeom>
        </p:spPr>
      </p:pic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921044" y="10248"/>
            <a:ext cx="104118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ru-RU" alt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residual </a:t>
            </a:r>
            <a:r>
              <a:rPr lang="ru-RU" altLang="ru-RU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cavity</a:t>
            </a:r>
            <a:r>
              <a:rPr lang="en-US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eliminating</a:t>
            </a:r>
            <a:endParaRPr lang="ru-RU" altLang="ru-RU" sz="1800" dirty="0">
              <a:latin typeface="Times-Roman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1"/>
          <p:cNvSpPr txBox="1">
            <a:spLocks noChangeArrowheads="1"/>
          </p:cNvSpPr>
          <p:nvPr/>
        </p:nvSpPr>
        <p:spPr bwMode="auto">
          <a:xfrm>
            <a:off x="767408" y="6400800"/>
            <a:ext cx="10873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Pict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ure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hrough </a:t>
            </a:r>
            <a:r>
              <a:rPr lang="en-US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transhepatic</a:t>
            </a:r>
            <a:r>
              <a:rPr lang="en-US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drainage (</a:t>
            </a:r>
            <a:r>
              <a:rPr lang="en-US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scheme from open sources of the Internet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alt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67" name="Объект 6"/>
          <p:cNvSpPr>
            <a:spLocks noGrp="1"/>
          </p:cNvSpPr>
          <p:nvPr>
            <p:ph idx="1"/>
          </p:nvPr>
        </p:nvSpPr>
        <p:spPr>
          <a:xfrm>
            <a:off x="623888" y="796925"/>
            <a:ext cx="11017250" cy="5524500"/>
          </a:xfrm>
        </p:spPr>
        <p:txBody>
          <a:bodyPr/>
          <a:lstStyle/>
          <a:p>
            <a:pPr marL="0" indent="538163">
              <a:buNone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technique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transhepatic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 drainage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246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308100"/>
            <a:ext cx="720090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926600" y="27484"/>
            <a:ext cx="104118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ru-RU" alt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residual </a:t>
            </a:r>
            <a:r>
              <a:rPr lang="ru-RU" altLang="ru-RU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cavity</a:t>
            </a:r>
            <a:r>
              <a:rPr lang="en-US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eliminating</a:t>
            </a:r>
            <a:endParaRPr lang="ru-RU" altLang="ru-RU" sz="1800" dirty="0">
              <a:latin typeface="Times-Roman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1"/>
          <p:cNvSpPr txBox="1">
            <a:spLocks noChangeArrowheads="1"/>
          </p:cNvSpPr>
          <p:nvPr/>
        </p:nvSpPr>
        <p:spPr bwMode="auto">
          <a:xfrm>
            <a:off x="457200" y="6215063"/>
            <a:ext cx="66246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Pict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ure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Terminal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drainage (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scheme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open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63491" name="Объект 6"/>
          <p:cNvSpPr>
            <a:spLocks noGrp="1"/>
          </p:cNvSpPr>
          <p:nvPr>
            <p:ph idx="1"/>
          </p:nvPr>
        </p:nvSpPr>
        <p:spPr>
          <a:xfrm>
            <a:off x="623888" y="836613"/>
            <a:ext cx="11017250" cy="5484812"/>
          </a:xfrm>
        </p:spPr>
        <p:txBody>
          <a:bodyPr/>
          <a:lstStyle/>
          <a:p>
            <a:pPr marL="0" indent="538163">
              <a:buNone/>
            </a:pP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The technique of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terminal 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drainage.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4992" y="1385459"/>
            <a:ext cx="6493514" cy="4829272"/>
          </a:xfrm>
          <a:prstGeom prst="rect">
            <a:avLst/>
          </a:prstGeom>
        </p:spPr>
      </p:pic>
      <p:pic>
        <p:nvPicPr>
          <p:cNvPr id="6349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1381125"/>
            <a:ext cx="4311650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1336675"/>
            <a:ext cx="2097087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Прямоугольник 5"/>
          <p:cNvSpPr>
            <a:spLocks noChangeArrowheads="1"/>
          </p:cNvSpPr>
          <p:nvPr/>
        </p:nvSpPr>
        <p:spPr bwMode="auto">
          <a:xfrm>
            <a:off x="7248525" y="6213475"/>
            <a:ext cx="4446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Pict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ure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Fistulography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- residual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cavity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926600" y="0"/>
            <a:ext cx="104118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ru-RU" alt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residual </a:t>
            </a:r>
            <a:r>
              <a:rPr lang="ru-RU" altLang="ru-RU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cavity</a:t>
            </a:r>
            <a:r>
              <a:rPr lang="en-US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eliminating</a:t>
            </a:r>
            <a:endParaRPr lang="ru-RU" altLang="ru-RU" sz="1800" dirty="0">
              <a:latin typeface="Times-Roman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Прямоугольник 4"/>
          <p:cNvSpPr>
            <a:spLocks noChangeArrowheads="1"/>
          </p:cNvSpPr>
          <p:nvPr/>
        </p:nvSpPr>
        <p:spPr bwMode="auto">
          <a:xfrm>
            <a:off x="762000" y="6243638"/>
            <a:ext cx="107299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Pict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ure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Marsupilization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Atlas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abdominal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wall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abdominal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organs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/ V.N.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Voilenko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A.I.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Medelyan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V.M.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Omelchenko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- 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M.: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1965. - 606 p.).</a:t>
            </a:r>
          </a:p>
        </p:txBody>
      </p:sp>
      <p:pic>
        <p:nvPicPr>
          <p:cNvPr id="645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"/>
          <a:stretch>
            <a:fillRect/>
          </a:stretch>
        </p:blipFill>
        <p:spPr bwMode="auto">
          <a:xfrm>
            <a:off x="3246436" y="1663902"/>
            <a:ext cx="5761037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Прямоугольник 2"/>
          <p:cNvSpPr>
            <a:spLocks noChangeArrowheads="1"/>
          </p:cNvSpPr>
          <p:nvPr/>
        </p:nvSpPr>
        <p:spPr bwMode="auto">
          <a:xfrm>
            <a:off x="762000" y="787153"/>
            <a:ext cx="107299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81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Marsupilization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suturing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fibrous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capsule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edges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parietal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peritoneum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921043" y="17712"/>
            <a:ext cx="104118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ru-RU" alt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residual </a:t>
            </a:r>
            <a:r>
              <a:rPr lang="ru-RU" altLang="ru-RU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cavity</a:t>
            </a:r>
            <a:r>
              <a:rPr lang="en-US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eliminating</a:t>
            </a:r>
            <a:endParaRPr lang="ru-RU" altLang="ru-RU" sz="1800" dirty="0">
              <a:latin typeface="Times-Roman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Прямоугольник 1"/>
          <p:cNvSpPr>
            <a:spLocks noChangeArrowheads="1"/>
          </p:cNvSpPr>
          <p:nvPr/>
        </p:nvSpPr>
        <p:spPr bwMode="auto">
          <a:xfrm>
            <a:off x="725487" y="908720"/>
            <a:ext cx="10801350" cy="542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>
              <a:lnSpc>
                <a:spcPct val="125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Internal drainage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residual cavity:</a:t>
            </a:r>
          </a:p>
          <a:p>
            <a:pPr marL="514350" indent="-514350" algn="just" rtl="0">
              <a:lnSpc>
                <a:spcPct val="125000"/>
              </a:lnSpc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yst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enteroanastomosis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titching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residual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cavity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jejunum, «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turned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off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14350" indent="-514350" algn="just" rtl="0">
              <a:lnSpc>
                <a:spcPct val="125000"/>
              </a:lnSpc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yst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gastroanastomosis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titching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residual cavity with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stomach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a tube formed from its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wall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 rtl="0">
              <a:lnSpc>
                <a:spcPct val="125000"/>
              </a:lnSpc>
              <a:spcBef>
                <a:spcPct val="0"/>
              </a:spcBef>
              <a:buFont typeface="+mj-lt"/>
              <a:buAutoNum type="arabicParenR"/>
              <a:defRPr/>
            </a:pP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8163" algn="just" rtl="0">
              <a:lnSpc>
                <a:spcPct val="125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like this are rare!</a:t>
            </a:r>
          </a:p>
          <a:p>
            <a:pPr indent="538163" algn="just" rtl="0">
              <a:lnSpc>
                <a:spcPct val="125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indication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copious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leakage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cavity of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cyst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(at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same time,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main bile ducts are freely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passable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920250" y="0"/>
            <a:ext cx="104118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ru-RU" alt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residual </a:t>
            </a:r>
            <a:r>
              <a:rPr lang="ru-RU" altLang="ru-RU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cavity</a:t>
            </a:r>
            <a:r>
              <a:rPr lang="en-US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eliminating</a:t>
            </a:r>
            <a:endParaRPr lang="ru-RU" altLang="ru-RU" sz="1800" dirty="0">
              <a:latin typeface="Times-Roman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688" y="115888"/>
            <a:ext cx="10080625" cy="576262"/>
          </a:xfrm>
        </p:spPr>
        <p:txBody>
          <a:bodyPr/>
          <a:lstStyle/>
          <a:p>
            <a:pPr algn="ctr" rtl="0" eaLnBrk="1" hangingPunct="1"/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Alveococcosis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237506"/>
              </p:ext>
            </p:extLst>
          </p:nvPr>
        </p:nvGraphicFramePr>
        <p:xfrm>
          <a:off x="515938" y="692150"/>
          <a:ext cx="11160125" cy="56843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28411">
                  <a:extLst>
                    <a:ext uri="{9D8B030D-6E8A-4147-A177-3AD203B41FA5}">
                      <a16:colId xmlns:a16="http://schemas.microsoft.com/office/drawing/2014/main" val="2243185121"/>
                    </a:ext>
                  </a:extLst>
                </a:gridCol>
                <a:gridCol w="3911672">
                  <a:extLst>
                    <a:ext uri="{9D8B030D-6E8A-4147-A177-3AD203B41FA5}">
                      <a16:colId xmlns:a16="http://schemas.microsoft.com/office/drawing/2014/main" val="4104728104"/>
                    </a:ext>
                  </a:extLst>
                </a:gridCol>
                <a:gridCol w="3720042">
                  <a:extLst>
                    <a:ext uri="{9D8B030D-6E8A-4147-A177-3AD203B41FA5}">
                      <a16:colId xmlns:a16="http://schemas.microsoft.com/office/drawing/2014/main" val="3451419255"/>
                    </a:ext>
                  </a:extLst>
                </a:gridCol>
              </a:tblGrid>
              <a:tr h="822980">
                <a:tc>
                  <a:txBody>
                    <a:bodyPr/>
                    <a:lstStyle/>
                    <a:p>
                      <a:pPr algn="ctr" rtl="0"/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Differential signs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31" marB="45731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Echinococcosis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31" marB="45731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Alveococcosis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31" marB="45731"/>
                </a:tc>
                <a:extLst>
                  <a:ext uri="{0D108BD9-81ED-4DB2-BD59-A6C34878D82A}">
                    <a16:rowId xmlns:a16="http://schemas.microsoft.com/office/drawing/2014/main" val="3383782417"/>
                  </a:ext>
                </a:extLst>
              </a:tr>
              <a:tr h="472136">
                <a:tc>
                  <a:txBody>
                    <a:bodyPr/>
                    <a:lstStyle/>
                    <a:p>
                      <a:pPr algn="l" rtl="0"/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Pathogen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31" marB="45731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Echinococcus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granulosus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31" marB="4573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Echinococcus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multilocularis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31" marB="45731"/>
                </a:tc>
                <a:extLst>
                  <a:ext uri="{0D108BD9-81ED-4DB2-BD59-A6C34878D82A}">
                    <a16:rowId xmlns:a16="http://schemas.microsoft.com/office/drawing/2014/main" val="3480730925"/>
                  </a:ext>
                </a:extLst>
              </a:tr>
              <a:tr h="1297718">
                <a:tc>
                  <a:txBody>
                    <a:bodyPr/>
                    <a:lstStyle/>
                    <a:p>
                      <a:pPr algn="l" rtl="0"/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The structure of </a:t>
                      </a:r>
                      <a:r>
                        <a:rPr lang="ru-RU" sz="2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cyst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31" marB="45731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Fluid-filled bladder with scolex, 2 membranes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31" marB="45731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Conglomerate of </a:t>
                      </a:r>
                      <a:r>
                        <a:rPr lang="ru-RU" sz="2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</a:t>
                      </a: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bubbles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connected</a:t>
                      </a:r>
                      <a:r>
                        <a:rPr lang="ru-RU" sz="2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by connective tissue, </a:t>
                      </a:r>
                      <a:r>
                        <a:rPr lang="ru-RU" sz="24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scole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ru-RU" sz="24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</a:t>
                      </a:r>
                      <a:r>
                        <a:rPr lang="ru-RU" sz="2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not always present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31" marB="45731"/>
                </a:tc>
                <a:extLst>
                  <a:ext uri="{0D108BD9-81ED-4DB2-BD59-A6C34878D82A}">
                    <a16:rowId xmlns:a16="http://schemas.microsoft.com/office/drawing/2014/main" val="2071925321"/>
                  </a:ext>
                </a:extLst>
              </a:tr>
              <a:tr h="657224">
                <a:tc>
                  <a:txBody>
                    <a:bodyPr/>
                    <a:lstStyle/>
                    <a:p>
                      <a:pPr algn="l" rtl="0"/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Fibrous capsule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31" marB="4573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Fibrous capsule is a mandatory element</a:t>
                      </a:r>
                    </a:p>
                  </a:txBody>
                  <a:tcPr marL="91430" marR="91430" marT="45731" marB="45731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Fibrous capsule is not expressed - 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fails to form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31" marB="45731"/>
                </a:tc>
                <a:extLst>
                  <a:ext uri="{0D108BD9-81ED-4DB2-BD59-A6C34878D82A}">
                    <a16:rowId xmlns:a16="http://schemas.microsoft.com/office/drawing/2014/main" val="313936631"/>
                  </a:ext>
                </a:extLst>
              </a:tr>
              <a:tr h="399258">
                <a:tc>
                  <a:txBody>
                    <a:bodyPr/>
                    <a:lstStyle/>
                    <a:p>
                      <a:pPr algn="l" rtl="0"/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Type of growth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31" marB="45731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Expansive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31" marB="45731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Infiltrative (similar to a malignant tumor)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31" marB="45731"/>
                </a:tc>
                <a:extLst>
                  <a:ext uri="{0D108BD9-81ED-4DB2-BD59-A6C34878D82A}">
                    <a16:rowId xmlns:a16="http://schemas.microsoft.com/office/drawing/2014/main" val="1722747136"/>
                  </a:ext>
                </a:extLst>
              </a:tr>
              <a:tr h="472136">
                <a:tc>
                  <a:txBody>
                    <a:bodyPr/>
                    <a:lstStyle/>
                    <a:p>
                      <a:pPr algn="l" rtl="0"/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Growth rate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31" marB="45731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Slow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31" marB="45731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Relatively fast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31" marB="45731"/>
                </a:tc>
                <a:extLst>
                  <a:ext uri="{0D108BD9-81ED-4DB2-BD59-A6C34878D82A}">
                    <a16:rowId xmlns:a16="http://schemas.microsoft.com/office/drawing/2014/main" val="72525952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Прямоугольник 4"/>
          <p:cNvSpPr>
            <a:spLocks noChangeArrowheads="1"/>
          </p:cNvSpPr>
          <p:nvPr/>
        </p:nvSpPr>
        <p:spPr bwMode="auto">
          <a:xfrm>
            <a:off x="839415" y="6243638"/>
            <a:ext cx="1058517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Pict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ure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echinococcus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alveococcus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cystic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(scheme from open sources of the Internet).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688" y="115888"/>
            <a:ext cx="10080625" cy="576262"/>
          </a:xfrm>
        </p:spPr>
        <p:txBody>
          <a:bodyPr/>
          <a:lstStyle/>
          <a:p>
            <a:pPr algn="ctr" rtl="0" eaLnBrk="1" hangingPunct="1"/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Alveococcosis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28" y="728614"/>
            <a:ext cx="10253150" cy="55150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Объект 1"/>
          <p:cNvSpPr>
            <a:spLocks noGrp="1"/>
          </p:cNvSpPr>
          <p:nvPr>
            <p:ph idx="1"/>
          </p:nvPr>
        </p:nvSpPr>
        <p:spPr>
          <a:xfrm>
            <a:off x="695325" y="1124744"/>
            <a:ext cx="10801350" cy="5733256"/>
          </a:xfrm>
        </p:spPr>
        <p:txBody>
          <a:bodyPr/>
          <a:lstStyle/>
          <a:p>
            <a:pPr marL="0" indent="538163" algn="just" rtl="0" eaLnBrk="1" hangingPunct="1">
              <a:buFont typeface="Arial" panose="020B0604020202020204" pitchFamily="34" charset="0"/>
              <a:buNone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fixing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certain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oncosphere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begins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a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spherical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cyst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estode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formed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gradually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Inside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cyst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protoscole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daughter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cysts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formed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538163" algn="just" rtl="0" eaLnBrk="1" hangingPunct="1">
              <a:buFont typeface="Arial" panose="020B0604020202020204" pitchFamily="34" charset="0"/>
              <a:buNone/>
            </a:pP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Cyst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slow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few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millimeters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538163" algn="just" rtl="0" eaLnBrk="1" hangingPunct="1">
              <a:buFont typeface="Arial" panose="020B0604020202020204" pitchFamily="34" charset="0"/>
              <a:buNone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definitive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becomes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infected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ingesting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infected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intermediate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538163" algn="just" rtl="0" eaLnBrk="1" hangingPunct="1">
              <a:buFont typeface="Arial" panose="020B0604020202020204" pitchFamily="34" charset="0"/>
              <a:buNone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ingestion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juvenile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larvae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body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attach</a:t>
            </a:r>
            <a:r>
              <a:rPr lang="en-US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intestinal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mucosa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developing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adult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32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80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538163" algn="just" rtl="0" eaLnBrk="1" hangingPunct="1">
              <a:buFont typeface="Arial" panose="020B0604020202020204" pitchFamily="34" charset="0"/>
              <a:buNone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Hum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dead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parasite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115889"/>
            <a:ext cx="10801350" cy="720823"/>
          </a:xfrm>
        </p:spPr>
        <p:txBody>
          <a:bodyPr/>
          <a:lstStyle/>
          <a:p>
            <a:pPr algn="ctr" rtl="0" eaLnBrk="1" hangingPunct="1"/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365972"/>
              </p:ext>
            </p:extLst>
          </p:nvPr>
        </p:nvGraphicFramePr>
        <p:xfrm>
          <a:off x="587375" y="692150"/>
          <a:ext cx="11017250" cy="574585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27896">
                  <a:extLst>
                    <a:ext uri="{9D8B030D-6E8A-4147-A177-3AD203B41FA5}">
                      <a16:colId xmlns:a16="http://schemas.microsoft.com/office/drawing/2014/main" val="2243185121"/>
                    </a:ext>
                  </a:extLst>
                </a:gridCol>
                <a:gridCol w="3852937">
                  <a:extLst>
                    <a:ext uri="{9D8B030D-6E8A-4147-A177-3AD203B41FA5}">
                      <a16:colId xmlns:a16="http://schemas.microsoft.com/office/drawing/2014/main" val="4104728104"/>
                    </a:ext>
                  </a:extLst>
                </a:gridCol>
                <a:gridCol w="3636417">
                  <a:extLst>
                    <a:ext uri="{9D8B030D-6E8A-4147-A177-3AD203B41FA5}">
                      <a16:colId xmlns:a16="http://schemas.microsoft.com/office/drawing/2014/main" val="3451419255"/>
                    </a:ext>
                  </a:extLst>
                </a:gridCol>
              </a:tblGrid>
              <a:tr h="823215">
                <a:tc>
                  <a:txBody>
                    <a:bodyPr/>
                    <a:lstStyle/>
                    <a:p>
                      <a:pPr algn="ctr" rtl="0"/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Differential signs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Echinococcosis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Alveococcosis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5" marB="45735"/>
                </a:tc>
                <a:extLst>
                  <a:ext uri="{0D108BD9-81ED-4DB2-BD59-A6C34878D82A}">
                    <a16:rowId xmlns:a16="http://schemas.microsoft.com/office/drawing/2014/main" val="3383782417"/>
                  </a:ext>
                </a:extLst>
              </a:tr>
              <a:tr h="762067">
                <a:tc>
                  <a:txBody>
                    <a:bodyPr/>
                    <a:lstStyle/>
                    <a:p>
                      <a:pPr algn="l" rtl="0"/>
                      <a:r>
                        <a:rPr lang="ru-RU" sz="2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ru-RU" sz="23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Length</a:t>
                      </a:r>
                      <a:r>
                        <a:rPr lang="en-US" sz="2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ru-RU" sz="23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mature</a:t>
                      </a:r>
                      <a:r>
                        <a:rPr lang="ru-RU" sz="23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parasite</a:t>
                      </a:r>
                      <a:endParaRPr lang="ru-RU" sz="2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2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 – 5,4 mm</a:t>
                      </a:r>
                      <a:endParaRPr lang="ru-RU" sz="2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2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 – 3,2 mm</a:t>
                      </a:r>
                      <a:endParaRPr lang="ru-RU" sz="2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5" marB="45735"/>
                </a:tc>
                <a:extLst>
                  <a:ext uri="{0D108BD9-81ED-4DB2-BD59-A6C34878D82A}">
                    <a16:rowId xmlns:a16="http://schemas.microsoft.com/office/drawing/2014/main" val="3480730925"/>
                  </a:ext>
                </a:extLst>
              </a:tr>
              <a:tr h="1007552">
                <a:tc>
                  <a:txBody>
                    <a:bodyPr/>
                    <a:lstStyle/>
                    <a:p>
                      <a:pPr algn="l" rtl="0"/>
                      <a:r>
                        <a:rPr lang="ru-RU" sz="2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23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ntermediate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3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hosts</a:t>
                      </a:r>
                      <a:endParaRPr lang="ru-RU" sz="23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 and small horned livestock</a:t>
                      </a:r>
                      <a:r>
                        <a:rPr lang="ru-RU" sz="2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deer, elk, pigs, wild boars, kangaroos, camels, humans</a:t>
                      </a:r>
                      <a:endParaRPr lang="ru-RU" sz="2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2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wild mouse </a:t>
                      </a:r>
                      <a:r>
                        <a:rPr lang="ru-RU" sz="23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rodents</a:t>
                      </a:r>
                      <a:r>
                        <a:rPr lang="ru-RU" sz="2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23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</a:t>
                      </a:r>
                      <a:endParaRPr lang="ru-RU" sz="2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5" marB="45735"/>
                </a:tc>
                <a:extLst>
                  <a:ext uri="{0D108BD9-81ED-4DB2-BD59-A6C34878D82A}">
                    <a16:rowId xmlns:a16="http://schemas.microsoft.com/office/drawing/2014/main" val="2071925321"/>
                  </a:ext>
                </a:extLst>
              </a:tr>
              <a:tr h="774338">
                <a:tc>
                  <a:txBody>
                    <a:bodyPr/>
                    <a:lstStyle/>
                    <a:p>
                      <a:pPr algn="l" rtl="0"/>
                      <a:r>
                        <a:rPr lang="ru-RU" sz="2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Target Organs</a:t>
                      </a:r>
                      <a:endParaRPr lang="ru-RU" sz="2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2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 - </a:t>
                      </a:r>
                      <a:r>
                        <a:rPr lang="ru-RU" sz="23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liver</a:t>
                      </a:r>
                      <a:r>
                        <a:rPr lang="ru-RU" sz="2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l" rtl="0"/>
                      <a:r>
                        <a:rPr lang="ru-RU" sz="2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be localized </a:t>
                      </a:r>
                      <a:r>
                        <a:rPr lang="ru-RU" sz="23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lang="ru-RU" sz="2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all human tissues and organs</a:t>
                      </a:r>
                      <a:endParaRPr lang="ru-RU" sz="2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 - </a:t>
                      </a:r>
                      <a:r>
                        <a:rPr lang="ru-RU" sz="23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liver</a:t>
                      </a:r>
                      <a:r>
                        <a:rPr lang="ru-RU" sz="2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Rarely affects other organs</a:t>
                      </a:r>
                    </a:p>
                  </a:txBody>
                  <a:tcPr marL="91439" marR="91439" marT="45735" marB="45735"/>
                </a:tc>
                <a:extLst>
                  <a:ext uri="{0D108BD9-81ED-4DB2-BD59-A6C34878D82A}">
                    <a16:rowId xmlns:a16="http://schemas.microsoft.com/office/drawing/2014/main" val="313936631"/>
                  </a:ext>
                </a:extLst>
              </a:tr>
              <a:tr h="1432664">
                <a:tc>
                  <a:txBody>
                    <a:bodyPr/>
                    <a:lstStyle/>
                    <a:p>
                      <a:pPr algn="l" rtl="0"/>
                      <a:r>
                        <a:rPr lang="ru-RU" sz="2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Status of </a:t>
                      </a:r>
                      <a:r>
                        <a:rPr lang="ru-RU" sz="23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ru-RU" sz="2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3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liver</a:t>
                      </a:r>
                      <a:r>
                        <a:rPr lang="ru-RU" sz="2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examination</a:t>
                      </a:r>
                      <a:endParaRPr lang="ru-RU" sz="2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23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Consistency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ru-RU" sz="23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liver</a:t>
                      </a:r>
                      <a:r>
                        <a:rPr lang="ru-RU" sz="2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3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</a:t>
                      </a:r>
                      <a:r>
                        <a:rPr lang="ru-RU" sz="23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examination is not changed. The surface is smooth, </a:t>
                      </a:r>
                      <a:r>
                        <a:rPr lang="ru-RU" sz="23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ru-RU" sz="23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contour is even</a:t>
                      </a:r>
                      <a:endParaRPr lang="ru-RU" sz="2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2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palpation, </a:t>
                      </a:r>
                      <a:r>
                        <a:rPr lang="ru-RU" sz="23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ru-RU" sz="2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3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liver</a:t>
                      </a:r>
                      <a:r>
                        <a:rPr lang="ru-RU" sz="2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</a:t>
                      </a:r>
                      <a:r>
                        <a:rPr lang="ru-RU" sz="2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</a:t>
                      </a:r>
                      <a:r>
                        <a:rPr lang="en-US" sz="2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stone consistency.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3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Surface</a:t>
                      </a:r>
                      <a:r>
                        <a:rPr lang="ru-RU" sz="2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uneven, bumpy</a:t>
                      </a:r>
                      <a:endParaRPr lang="ru-RU" sz="2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5" marB="45735"/>
                </a:tc>
                <a:extLst>
                  <a:ext uri="{0D108BD9-81ED-4DB2-BD59-A6C34878D82A}">
                    <a16:rowId xmlns:a16="http://schemas.microsoft.com/office/drawing/2014/main" val="113526529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688" y="115888"/>
            <a:ext cx="10080625" cy="576262"/>
          </a:xfrm>
        </p:spPr>
        <p:txBody>
          <a:bodyPr/>
          <a:lstStyle/>
          <a:p>
            <a:pPr algn="ctr" rtl="0" eaLnBrk="1" hangingPunct="1"/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Alveococcosis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Прямоугольник 4"/>
          <p:cNvSpPr>
            <a:spLocks noChangeArrowheads="1"/>
          </p:cNvSpPr>
          <p:nvPr/>
        </p:nvSpPr>
        <p:spPr bwMode="auto">
          <a:xfrm>
            <a:off x="695325" y="6243638"/>
            <a:ext cx="11496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Figure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Makro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Alveococcosis</a:t>
            </a:r>
            <a:r>
              <a:rPr lang="en-US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liver 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altLang="ru-RU" sz="1800" dirty="0"/>
          </a:p>
        </p:txBody>
      </p:sp>
      <p:pic>
        <p:nvPicPr>
          <p:cNvPr id="69635" name="Picture 4" descr="http://dic.academic.ru/pictures/enc_medicine/02121538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823913"/>
            <a:ext cx="648017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688" y="115888"/>
            <a:ext cx="10080625" cy="576262"/>
          </a:xfrm>
        </p:spPr>
        <p:txBody>
          <a:bodyPr/>
          <a:lstStyle/>
          <a:p>
            <a:pPr algn="ctr" rtl="0" eaLnBrk="1" hangingPunct="1"/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Alveococcosis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323524"/>
              </p:ext>
            </p:extLst>
          </p:nvPr>
        </p:nvGraphicFramePr>
        <p:xfrm>
          <a:off x="587375" y="908050"/>
          <a:ext cx="11017250" cy="47437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27896">
                  <a:extLst>
                    <a:ext uri="{9D8B030D-6E8A-4147-A177-3AD203B41FA5}">
                      <a16:colId xmlns:a16="http://schemas.microsoft.com/office/drawing/2014/main" val="2243185121"/>
                    </a:ext>
                  </a:extLst>
                </a:gridCol>
                <a:gridCol w="3780929">
                  <a:extLst>
                    <a:ext uri="{9D8B030D-6E8A-4147-A177-3AD203B41FA5}">
                      <a16:colId xmlns:a16="http://schemas.microsoft.com/office/drawing/2014/main" val="4104728104"/>
                    </a:ext>
                  </a:extLst>
                </a:gridCol>
                <a:gridCol w="3708425">
                  <a:extLst>
                    <a:ext uri="{9D8B030D-6E8A-4147-A177-3AD203B41FA5}">
                      <a16:colId xmlns:a16="http://schemas.microsoft.com/office/drawing/2014/main" val="3451419255"/>
                    </a:ext>
                  </a:extLst>
                </a:gridCol>
              </a:tblGrid>
              <a:tr h="751705">
                <a:tc>
                  <a:txBody>
                    <a:bodyPr/>
                    <a:lstStyle/>
                    <a:p>
                      <a:pPr algn="ctr" rtl="0"/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Differential signs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Echinococcosis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Alveococcosis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4" marB="45734"/>
                </a:tc>
                <a:extLst>
                  <a:ext uri="{0D108BD9-81ED-4DB2-BD59-A6C34878D82A}">
                    <a16:rowId xmlns:a16="http://schemas.microsoft.com/office/drawing/2014/main" val="3383782417"/>
                  </a:ext>
                </a:extLst>
              </a:tr>
              <a:tr h="751496">
                <a:tc>
                  <a:txBody>
                    <a:bodyPr/>
                    <a:lstStyle/>
                    <a:p>
                      <a:pPr algn="l" rtl="0"/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Probability of metastasis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9" marB="4573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9" marB="4573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igh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9" marB="45739"/>
                </a:tc>
                <a:extLst>
                  <a:ext uri="{0D108BD9-81ED-4DB2-BD59-A6C34878D82A}">
                    <a16:rowId xmlns:a16="http://schemas.microsoft.com/office/drawing/2014/main" val="3735661279"/>
                  </a:ext>
                </a:extLst>
              </a:tr>
              <a:tr h="1419452">
                <a:tc>
                  <a:txBody>
                    <a:bodyPr/>
                    <a:lstStyle/>
                    <a:p>
                      <a:pPr algn="l" rtl="0"/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 Features of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clinical picture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clinical stages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stages are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same.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asymptomatic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quickly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to stage 3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4" marB="45734"/>
                </a:tc>
                <a:extLst>
                  <a:ext uri="{0D108BD9-81ED-4DB2-BD59-A6C34878D82A}">
                    <a16:rowId xmlns:a16="http://schemas.microsoft.com/office/drawing/2014/main" val="3161885751"/>
                  </a:ext>
                </a:extLst>
              </a:tr>
              <a:tr h="1614521">
                <a:tc>
                  <a:txBody>
                    <a:bodyPr/>
                    <a:lstStyle/>
                    <a:p>
                      <a:pPr algn="l" rtl="0"/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 Features of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ultrasound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CT imaging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contours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</a:t>
                      </a:r>
                      <a:r>
                        <a:rPr lang="ru-RU" sz="24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ayering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ru-RU" sz="24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wall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detritus-like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Looks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like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malignant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tumor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uneven fuzzy contours (like a «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grapes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bunch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»)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4" marB="45734"/>
                </a:tc>
                <a:extLst>
                  <a:ext uri="{0D108BD9-81ED-4DB2-BD59-A6C34878D82A}">
                    <a16:rowId xmlns:a16="http://schemas.microsoft.com/office/drawing/2014/main" val="1609227466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688" y="115888"/>
            <a:ext cx="10080625" cy="576262"/>
          </a:xfrm>
        </p:spPr>
        <p:txBody>
          <a:bodyPr/>
          <a:lstStyle/>
          <a:p>
            <a:pPr algn="ctr" rtl="0" eaLnBrk="1" hangingPunct="1"/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Alveococcosis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7" y="906463"/>
            <a:ext cx="7058025" cy="5292725"/>
          </a:xfrm>
        </p:spPr>
      </p:pic>
      <p:sp>
        <p:nvSpPr>
          <p:cNvPr id="71683" name="Прямоугольник 6"/>
          <p:cNvSpPr>
            <a:spLocks noChangeArrowheads="1"/>
          </p:cNvSpPr>
          <p:nvPr/>
        </p:nvSpPr>
        <p:spPr bwMode="auto">
          <a:xfrm>
            <a:off x="695400" y="6185835"/>
            <a:ext cx="10657184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Figure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31.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Ultrasound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investigation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Alveococcus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invades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vena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cava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inferior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http://www.echinococcus.ru/alveokokk-pecheni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altLang="ru-RU" sz="1800" dirty="0"/>
          </a:p>
        </p:txBody>
      </p:sp>
      <p:sp>
        <p:nvSpPr>
          <p:cNvPr id="2" name="Овал 1"/>
          <p:cNvSpPr/>
          <p:nvPr/>
        </p:nvSpPr>
        <p:spPr>
          <a:xfrm>
            <a:off x="7104112" y="1844675"/>
            <a:ext cx="2160240" cy="201612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287688" y="2276872"/>
            <a:ext cx="4608512" cy="309634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688" y="115888"/>
            <a:ext cx="10080625" cy="576262"/>
          </a:xfrm>
        </p:spPr>
        <p:txBody>
          <a:bodyPr/>
          <a:lstStyle/>
          <a:p>
            <a:pPr algn="ctr" rtl="0" eaLnBrk="1" hangingPunct="1"/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Alveococcosis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148170"/>
              </p:ext>
            </p:extLst>
          </p:nvPr>
        </p:nvGraphicFramePr>
        <p:xfrm>
          <a:off x="623888" y="881063"/>
          <a:ext cx="11017250" cy="521198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27896">
                  <a:extLst>
                    <a:ext uri="{9D8B030D-6E8A-4147-A177-3AD203B41FA5}">
                      <a16:colId xmlns:a16="http://schemas.microsoft.com/office/drawing/2014/main" val="2243185121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4104728104"/>
                    </a:ext>
                  </a:extLst>
                </a:gridCol>
                <a:gridCol w="3744938">
                  <a:extLst>
                    <a:ext uri="{9D8B030D-6E8A-4147-A177-3AD203B41FA5}">
                      <a16:colId xmlns:a16="http://schemas.microsoft.com/office/drawing/2014/main" val="3451419255"/>
                    </a:ext>
                  </a:extLst>
                </a:gridCol>
              </a:tblGrid>
              <a:tr h="822875">
                <a:tc>
                  <a:txBody>
                    <a:bodyPr/>
                    <a:lstStyle/>
                    <a:p>
                      <a:pPr algn="ctr" rtl="0"/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Differential signs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Echinococcosis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Alveococcosis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/>
                </a:tc>
                <a:extLst>
                  <a:ext uri="{0D108BD9-81ED-4DB2-BD59-A6C34878D82A}">
                    <a16:rowId xmlns:a16="http://schemas.microsoft.com/office/drawing/2014/main" val="3383782417"/>
                  </a:ext>
                </a:extLst>
              </a:tr>
              <a:tr h="1097145">
                <a:tc>
                  <a:txBody>
                    <a:bodyPr/>
                    <a:lstStyle/>
                    <a:p>
                      <a:pPr algn="l" rtl="0"/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 Features of post-mortem changes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Characterized by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calcification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suppuration of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cyst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Characterized by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collapse of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tumor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val="3097196840"/>
                  </a:ext>
                </a:extLst>
              </a:tr>
              <a:tr h="1432383">
                <a:tc>
                  <a:txBody>
                    <a:bodyPr/>
                    <a:lstStyle/>
                    <a:p>
                      <a:pPr algn="l" rtl="0"/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Features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calcification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cyst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calcified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always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only on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periphery (fibrous capsule)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Characterized by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presence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many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petrificates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center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periphery</a:t>
                      </a:r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val="2767739861"/>
                  </a:ext>
                </a:extLst>
              </a:tr>
              <a:tr h="704354">
                <a:tc>
                  <a:txBody>
                    <a:bodyPr/>
                    <a:lstStyle/>
                    <a:p>
                      <a:pPr algn="l" rtl="0"/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 Opportunities for surgical care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Mostly radical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surgical interventions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Mostly palliative surgery</a:t>
                      </a:r>
                    </a:p>
                  </a:txBody>
                  <a:tcPr marL="91439" marR="91439" marT="45723" marB="45723"/>
                </a:tc>
                <a:extLst>
                  <a:ext uri="{0D108BD9-81ED-4DB2-BD59-A6C34878D82A}">
                    <a16:rowId xmlns:a16="http://schemas.microsoft.com/office/drawing/2014/main" val="2458374455"/>
                  </a:ext>
                </a:extLst>
              </a:tr>
              <a:tr h="761923">
                <a:tc>
                  <a:txBody>
                    <a:bodyPr/>
                    <a:lstStyle/>
                    <a:p>
                      <a:pPr algn="l" rtl="0"/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 Lethality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2 - 4%</a:t>
                      </a:r>
                    </a:p>
                    <a:p>
                      <a:pPr algn="l" rtl="0"/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(A.V.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Zhao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2016)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15 - 38%</a:t>
                      </a:r>
                    </a:p>
                    <a:p>
                      <a:pPr algn="l" rtl="0"/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(B.I.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Alperovich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2011)</a:t>
                      </a:r>
                    </a:p>
                  </a:txBody>
                  <a:tcPr marL="91439" marR="91439" marT="45723" marB="45723"/>
                </a:tc>
                <a:extLst>
                  <a:ext uri="{0D108BD9-81ED-4DB2-BD59-A6C34878D82A}">
                    <a16:rowId xmlns:a16="http://schemas.microsoft.com/office/drawing/2014/main" val="3915681399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688" y="115888"/>
            <a:ext cx="10080625" cy="576262"/>
          </a:xfrm>
        </p:spPr>
        <p:txBody>
          <a:bodyPr/>
          <a:lstStyle/>
          <a:p>
            <a:pPr algn="ctr" rtl="0" eaLnBrk="1" hangingPunct="1"/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Alveococcosis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838200" y="115888"/>
            <a:ext cx="10658475" cy="792162"/>
          </a:xfrm>
        </p:spPr>
        <p:txBody>
          <a:bodyPr/>
          <a:lstStyle/>
          <a:p>
            <a:pPr algn="ctr" rtl="0"/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literature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731" name="Объект 2"/>
          <p:cNvSpPr>
            <a:spLocks noGrp="1"/>
          </p:cNvSpPr>
          <p:nvPr>
            <p:ph idx="1"/>
          </p:nvPr>
        </p:nvSpPr>
        <p:spPr>
          <a:xfrm>
            <a:off x="838200" y="1052737"/>
            <a:ext cx="10515600" cy="2880319"/>
          </a:xfrm>
        </p:spPr>
        <p:txBody>
          <a:bodyPr/>
          <a:lstStyle/>
          <a:p>
            <a:pPr marL="342900" indent="-342900" algn="just" rtl="0">
              <a:buFont typeface="Calibri Light" panose="020F0302020204030204" pitchFamily="34" charset="0"/>
              <a:buAutoNum type="arabicPeriod"/>
            </a:pP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Echinococcosis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surgery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Yu.L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Shevchenko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F.G.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Nazyrov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- M .: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Dynasty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Publishing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2016. - 288 p.</a:t>
            </a:r>
          </a:p>
          <a:p>
            <a:pPr marL="342900" indent="-342900" algn="just" rtl="0">
              <a:buFont typeface="Calibri Light" panose="020F0302020204030204" pitchFamily="34" charset="0"/>
              <a:buAutoNum type="arabicPeriod"/>
            </a:pP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Surgical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diseases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textbook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M.I.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Cousin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- 4th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revised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- M.: GEOTAR-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2014. - 992 p.</a:t>
            </a:r>
          </a:p>
          <a:p>
            <a:pPr marL="342900" indent="-342900" algn="just" rtl="0">
              <a:buFont typeface="Calibri Light" panose="020F0302020204030204" pitchFamily="34" charset="0"/>
              <a:buAutoNum type="arabicPeriod"/>
            </a:pP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Surgical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diseases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In 2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volumes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textbook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V.S.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Savelyeva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A.I.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Kiriyenko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- 2nd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revised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- M.: GEOTAR-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2017. 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720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 rtl="0">
              <a:buFont typeface="Calibri Light" panose="020F0302020204030204" pitchFamily="34" charset="0"/>
              <a:buAutoNum type="arabicPeriod"/>
            </a:pP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surgery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biliary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tract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A.E.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Borisov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Petersburg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EFA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Enterprise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2002. - 448 p.</a:t>
            </a:r>
          </a:p>
          <a:p>
            <a:pPr marL="342900" indent="-342900" algn="just" rtl="0">
              <a:buFont typeface="Calibri Light" panose="020F0302020204030204" pitchFamily="34" charset="0"/>
              <a:buAutoNum type="arabicPeriod"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Liver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surgery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/ B.I.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Alperovich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- M.: GEOTAR-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2013. - 352 p.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70448" y="4869160"/>
            <a:ext cx="104946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shown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images is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borrowed from public Internet resources, which do not contain any indication of the authors of these materials and any restrictions on their borrowing.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Прямоугольник 4"/>
          <p:cNvSpPr>
            <a:spLocks noChangeArrowheads="1"/>
          </p:cNvSpPr>
          <p:nvPr/>
        </p:nvSpPr>
        <p:spPr bwMode="auto">
          <a:xfrm>
            <a:off x="695325" y="6216650"/>
            <a:ext cx="10801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</a:t>
            </a:r>
            <a:r>
              <a:rPr lang="ru-RU" altLang="ru-RU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ure</a:t>
            </a:r>
            <a:r>
              <a:rPr lang="ru-RU" alt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en-US" alt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ru-RU" alt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Centers for Disease Control and Prevention Image Library, Global Health, Division of Parasitic Diseases and Malaria</a:t>
            </a: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687630"/>
            <a:ext cx="5809828" cy="552902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115889"/>
            <a:ext cx="10801350" cy="720823"/>
          </a:xfrm>
        </p:spPr>
        <p:txBody>
          <a:bodyPr/>
          <a:lstStyle/>
          <a:p>
            <a:pPr algn="ctr" rtl="0" eaLnBrk="1" hangingPunct="1"/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63" y="115888"/>
            <a:ext cx="11090275" cy="887412"/>
          </a:xfrm>
        </p:spPr>
        <p:txBody>
          <a:bodyPr/>
          <a:lstStyle/>
          <a:p>
            <a:pPr algn="ctr" rtl="0" eaLnBrk="1" hangingPunct="1"/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Morphology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cestode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95325" y="1196975"/>
            <a:ext cx="10801350" cy="5256213"/>
          </a:xfrm>
        </p:spPr>
        <p:txBody>
          <a:bodyPr rtlCol="0">
            <a:normAutofit/>
          </a:bodyPr>
          <a:lstStyle/>
          <a:p>
            <a:pPr marL="0" indent="538163" algn="just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Echinococcus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granulosus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tapeworm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538163" algn="just" eaLnBrk="1" fontAlgn="auto" hangingPunct="1">
              <a:spcAft>
                <a:spcPts val="0"/>
              </a:spcAft>
              <a:buNone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Mature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parasite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cestode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helminth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up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538163" algn="just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сonsists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of:</a:t>
            </a:r>
          </a:p>
          <a:p>
            <a:pPr marL="0" indent="538163" algn="just" rtl="0" eaLnBrk="1" fontAlgn="auto" hangingPunct="1"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scolex (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suckers and a proboscis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hooks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538163" algn="just" rtl="0" eaLnBrk="1" fontAlgn="auto" hangingPunct="1"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eck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538163" algn="just" rtl="0" eaLnBrk="1" fontAlgn="auto" hangingPunct="1"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 segments:</a:t>
            </a:r>
          </a:p>
          <a:p>
            <a:pPr marL="363538" indent="174625" algn="just" rtl="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immature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174625" algn="just" rtl="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ermaphroditic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63538" indent="174625" algn="just" rtl="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ature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segment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proglot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within the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developed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uterus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containing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around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800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mature eggs.</a:t>
            </a: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2206</TotalTime>
  <Words>5336</Words>
  <Application>Microsoft Office PowerPoint</Application>
  <PresentationFormat>Широкоэкранный</PresentationFormat>
  <Paragraphs>476</Paragraphs>
  <Slides>75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84" baseType="lpstr">
      <vt:lpstr>Arial</vt:lpstr>
      <vt:lpstr>Calibri</vt:lpstr>
      <vt:lpstr>Calibri Light</vt:lpstr>
      <vt:lpstr>PetersburgC</vt:lpstr>
      <vt:lpstr>PetersburgC-Bold</vt:lpstr>
      <vt:lpstr>Times New Roman</vt:lpstr>
      <vt:lpstr>Times-Roman</vt:lpstr>
      <vt:lpstr>Wingdings</vt:lpstr>
      <vt:lpstr>Оформление по умолчанию</vt:lpstr>
      <vt:lpstr> </vt:lpstr>
      <vt:lpstr>Echinococcosis: concept definition</vt:lpstr>
      <vt:lpstr>Epidemiology</vt:lpstr>
      <vt:lpstr>Life cycle</vt:lpstr>
      <vt:lpstr>Life cycle</vt:lpstr>
      <vt:lpstr>Life cycle</vt:lpstr>
      <vt:lpstr>Life cycle</vt:lpstr>
      <vt:lpstr>Life cycle</vt:lpstr>
      <vt:lpstr>Morphology: cestode structure</vt:lpstr>
      <vt:lpstr>Morphology: cestode structure</vt:lpstr>
      <vt:lpstr>Morphology: eggs structure</vt:lpstr>
      <vt:lpstr>Morphology: eggs structure</vt:lpstr>
      <vt:lpstr>Morphology: cyst structure</vt:lpstr>
      <vt:lpstr>Morphology: cyst structure</vt:lpstr>
      <vt:lpstr>Morphology: cyst structure</vt:lpstr>
      <vt:lpstr>Morphology: cyst structure</vt:lpstr>
      <vt:lpstr>Morphology: cyst structure</vt:lpstr>
      <vt:lpstr>Morphology: cyst structure</vt:lpstr>
      <vt:lpstr>Life stages of echinococcal cyst</vt:lpstr>
      <vt:lpstr>Life stages of echinococcal cyst</vt:lpstr>
      <vt:lpstr>Echinococcosis classification</vt:lpstr>
      <vt:lpstr>Echinococcosis classification</vt:lpstr>
      <vt:lpstr>Echinococcosis classification</vt:lpstr>
      <vt:lpstr>Clinic of liver echinococcosis</vt:lpstr>
      <vt:lpstr>Clinic of liver echinococcosis</vt:lpstr>
      <vt:lpstr>Clinic of liver echinococcosis</vt:lpstr>
      <vt:lpstr>Clinic of liver echinococcosis</vt:lpstr>
      <vt:lpstr>Clinic of liver echinococcosis</vt:lpstr>
      <vt:lpstr>Clinic of liver echinococcosis</vt:lpstr>
      <vt:lpstr>Diagnostics</vt:lpstr>
      <vt:lpstr>Презентация PowerPoint</vt:lpstr>
      <vt:lpstr>Презентация PowerPoint</vt:lpstr>
      <vt:lpstr>Diagnostics</vt:lpstr>
      <vt:lpstr>Diagnostics</vt:lpstr>
      <vt:lpstr>Diagnostics</vt:lpstr>
      <vt:lpstr>Diagnostics</vt:lpstr>
      <vt:lpstr>Diagnostics</vt:lpstr>
      <vt:lpstr>Diagnostics</vt:lpstr>
      <vt:lpstr>Diagnostics</vt:lpstr>
      <vt:lpstr>Differential diagnosis</vt:lpstr>
      <vt:lpstr>Conservative treatment</vt:lpstr>
      <vt:lpstr>Surgical treatment</vt:lpstr>
      <vt:lpstr>Surgical treatment</vt:lpstr>
      <vt:lpstr>Surgical treatment</vt:lpstr>
      <vt:lpstr>Surgical treatment: surgical access</vt:lpstr>
      <vt:lpstr>Segments and lobes of liver</vt:lpstr>
      <vt:lpstr>Segments and lobes of liver</vt:lpstr>
      <vt:lpstr>Puncture method</vt:lpstr>
      <vt:lpstr>Laparoscopic echinococcectomy</vt:lpstr>
      <vt:lpstr>Laparoscopic echinococcectomy</vt:lpstr>
      <vt:lpstr>Laparoscopic echinococcectomy</vt:lpstr>
      <vt:lpstr>Echinococcectomy methods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Alveococcosis of liver</vt:lpstr>
      <vt:lpstr>Alveococcosis of liver</vt:lpstr>
      <vt:lpstr>Alveococcosis of liver</vt:lpstr>
      <vt:lpstr>Alveococcosis of liver</vt:lpstr>
      <vt:lpstr>Alveococcosis of liver</vt:lpstr>
      <vt:lpstr>Alveococcosis of liver</vt:lpstr>
      <vt:lpstr>Alveococcosis of liver</vt:lpstr>
      <vt:lpstr>Recommended literature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322</cp:revision>
  <dcterms:created xsi:type="dcterms:W3CDTF">1601-01-01T00:00:00Z</dcterms:created>
  <dcterms:modified xsi:type="dcterms:W3CDTF">2023-01-18T15:06:06Z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000800b4310000000000010292010207f7000400038000</vt:lpwstr>
  </property>
</Properties>
</file>